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85" r:id="rId3"/>
    <p:sldId id="309" r:id="rId4"/>
    <p:sldId id="291" r:id="rId5"/>
    <p:sldId id="262" r:id="rId6"/>
    <p:sldId id="289" r:id="rId7"/>
    <p:sldId id="286" r:id="rId8"/>
    <p:sldId id="302" r:id="rId9"/>
    <p:sldId id="303" r:id="rId10"/>
    <p:sldId id="305" r:id="rId11"/>
    <p:sldId id="307" r:id="rId12"/>
    <p:sldId id="312" r:id="rId13"/>
    <p:sldId id="313" r:id="rId14"/>
    <p:sldId id="306" r:id="rId15"/>
    <p:sldId id="314" r:id="rId16"/>
    <p:sldId id="295" r:id="rId17"/>
    <p:sldId id="308" r:id="rId18"/>
    <p:sldId id="304"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8621"/>
    <a:srgbClr val="0070C0"/>
    <a:srgbClr val="4472C4"/>
    <a:srgbClr val="6552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42175" autoAdjust="0"/>
  </p:normalViewPr>
  <p:slideViewPr>
    <p:cSldViewPr snapToGrid="0">
      <p:cViewPr varScale="1">
        <p:scale>
          <a:sx n="66" d="100"/>
          <a:sy n="66" d="100"/>
        </p:scale>
        <p:origin x="3864" y="44"/>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et Major" userId="ee63e9b6-6973-4f30-adba-02a091dc712b" providerId="ADAL" clId="{E819980D-8FB3-471A-8456-48CCEEF8FD4F}"/>
    <pc:docChg chg="custSel mod modSld">
      <pc:chgData name="Emmet Major" userId="ee63e9b6-6973-4f30-adba-02a091dc712b" providerId="ADAL" clId="{E819980D-8FB3-471A-8456-48CCEEF8FD4F}" dt="2023-12-04T22:03:26.914" v="576"/>
      <pc:docMkLst>
        <pc:docMk/>
      </pc:docMkLst>
      <pc:sldChg chg="modNotesTx">
        <pc:chgData name="Emmet Major" userId="ee63e9b6-6973-4f30-adba-02a091dc712b" providerId="ADAL" clId="{E819980D-8FB3-471A-8456-48CCEEF8FD4F}" dt="2023-12-04T20:21:16.707" v="527" actId="20577"/>
        <pc:sldMkLst>
          <pc:docMk/>
          <pc:sldMk cId="2694077849" sldId="295"/>
        </pc:sldMkLst>
      </pc:sldChg>
      <pc:sldChg chg="modSp mod">
        <pc:chgData name="Emmet Major" userId="ee63e9b6-6973-4f30-adba-02a091dc712b" providerId="ADAL" clId="{E819980D-8FB3-471A-8456-48CCEEF8FD4F}" dt="2023-12-04T20:20:46.443" v="521" actId="404"/>
        <pc:sldMkLst>
          <pc:docMk/>
          <pc:sldMk cId="2209229472" sldId="302"/>
        </pc:sldMkLst>
        <pc:spChg chg="mod">
          <ac:chgData name="Emmet Major" userId="ee63e9b6-6973-4f30-adba-02a091dc712b" providerId="ADAL" clId="{E819980D-8FB3-471A-8456-48CCEEF8FD4F}" dt="2023-12-04T20:20:46.443" v="521" actId="404"/>
          <ac:spMkLst>
            <pc:docMk/>
            <pc:sldMk cId="2209229472" sldId="302"/>
            <ac:spMk id="5" creationId="{2511D004-C0B0-3A30-339E-96ADA6B380D9}"/>
          </ac:spMkLst>
        </pc:spChg>
      </pc:sldChg>
      <pc:sldChg chg="modSp mod">
        <pc:chgData name="Emmet Major" userId="ee63e9b6-6973-4f30-adba-02a091dc712b" providerId="ADAL" clId="{E819980D-8FB3-471A-8456-48CCEEF8FD4F}" dt="2023-12-04T21:55:17.514" v="558" actId="20577"/>
        <pc:sldMkLst>
          <pc:docMk/>
          <pc:sldMk cId="3528805031" sldId="305"/>
        </pc:sldMkLst>
        <pc:spChg chg="mod">
          <ac:chgData name="Emmet Major" userId="ee63e9b6-6973-4f30-adba-02a091dc712b" providerId="ADAL" clId="{E819980D-8FB3-471A-8456-48CCEEF8FD4F}" dt="2023-12-04T21:55:17.514" v="558" actId="20577"/>
          <ac:spMkLst>
            <pc:docMk/>
            <pc:sldMk cId="3528805031" sldId="305"/>
            <ac:spMk id="8" creationId="{9DD8AEAC-83AD-C423-657B-3894509A042B}"/>
          </ac:spMkLst>
        </pc:spChg>
      </pc:sldChg>
      <pc:sldChg chg="modSp mod">
        <pc:chgData name="Emmet Major" userId="ee63e9b6-6973-4f30-adba-02a091dc712b" providerId="ADAL" clId="{E819980D-8FB3-471A-8456-48CCEEF8FD4F}" dt="2023-12-04T21:58:36.737" v="572" actId="12"/>
        <pc:sldMkLst>
          <pc:docMk/>
          <pc:sldMk cId="4263499052" sldId="312"/>
        </pc:sldMkLst>
        <pc:spChg chg="mod">
          <ac:chgData name="Emmet Major" userId="ee63e9b6-6973-4f30-adba-02a091dc712b" providerId="ADAL" clId="{E819980D-8FB3-471A-8456-48CCEEF8FD4F}" dt="2023-12-04T21:55:39.477" v="568" actId="20577"/>
          <ac:spMkLst>
            <pc:docMk/>
            <pc:sldMk cId="4263499052" sldId="312"/>
            <ac:spMk id="4" creationId="{D768F643-21B3-8142-7E74-5BC60838C5A6}"/>
          </ac:spMkLst>
        </pc:spChg>
        <pc:spChg chg="mod">
          <ac:chgData name="Emmet Major" userId="ee63e9b6-6973-4f30-adba-02a091dc712b" providerId="ADAL" clId="{E819980D-8FB3-471A-8456-48CCEEF8FD4F}" dt="2023-12-04T21:58:36.737" v="572" actId="12"/>
          <ac:spMkLst>
            <pc:docMk/>
            <pc:sldMk cId="4263499052" sldId="312"/>
            <ac:spMk id="7" creationId="{8FA221DE-B2C6-89B6-04B1-45979E73E41B}"/>
          </ac:spMkLst>
        </pc:spChg>
      </pc:sldChg>
      <pc:sldChg chg="modSp mod">
        <pc:chgData name="Emmet Major" userId="ee63e9b6-6973-4f30-adba-02a091dc712b" providerId="ADAL" clId="{E819980D-8FB3-471A-8456-48CCEEF8FD4F}" dt="2023-12-04T21:55:50.012" v="569"/>
        <pc:sldMkLst>
          <pc:docMk/>
          <pc:sldMk cId="472476163" sldId="313"/>
        </pc:sldMkLst>
        <pc:spChg chg="mod">
          <ac:chgData name="Emmet Major" userId="ee63e9b6-6973-4f30-adba-02a091dc712b" providerId="ADAL" clId="{E819980D-8FB3-471A-8456-48CCEEF8FD4F}" dt="2023-12-04T21:55:50.012" v="569"/>
          <ac:spMkLst>
            <pc:docMk/>
            <pc:sldMk cId="472476163" sldId="313"/>
            <ac:spMk id="4" creationId="{D768F643-21B3-8142-7E74-5BC60838C5A6}"/>
          </ac:spMkLst>
        </pc:spChg>
      </pc:sldChg>
      <pc:sldChg chg="modSp mod modNotesTx">
        <pc:chgData name="Emmet Major" userId="ee63e9b6-6973-4f30-adba-02a091dc712b" providerId="ADAL" clId="{E819980D-8FB3-471A-8456-48CCEEF8FD4F}" dt="2023-12-04T22:00:04.741" v="575" actId="1076"/>
        <pc:sldMkLst>
          <pc:docMk/>
          <pc:sldMk cId="3774416808" sldId="314"/>
        </pc:sldMkLst>
        <pc:spChg chg="mod">
          <ac:chgData name="Emmet Major" userId="ee63e9b6-6973-4f30-adba-02a091dc712b" providerId="ADAL" clId="{E819980D-8FB3-471A-8456-48CCEEF8FD4F}" dt="2023-12-04T21:59:05.109" v="573" actId="12"/>
          <ac:spMkLst>
            <pc:docMk/>
            <pc:sldMk cId="3774416808" sldId="314"/>
            <ac:spMk id="3" creationId="{276CBD50-114F-4C0D-FC30-F60EAC9C1F05}"/>
          </ac:spMkLst>
        </pc:spChg>
        <pc:spChg chg="mod">
          <ac:chgData name="Emmet Major" userId="ee63e9b6-6973-4f30-adba-02a091dc712b" providerId="ADAL" clId="{E819980D-8FB3-471A-8456-48CCEEF8FD4F}" dt="2023-12-04T22:00:04.741" v="575" actId="1076"/>
          <ac:spMkLst>
            <pc:docMk/>
            <pc:sldMk cId="3774416808" sldId="314"/>
            <ac:spMk id="16" creationId="{5D0B33F0-5BE3-DBF7-FAA2-7D9658D5C9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C36BD91-2D5B-42D9-92A4-69FBB4EF1C1F}" type="datetimeFigureOut">
              <a:rPr lang="en-IE" smtClean="0"/>
              <a:pPr/>
              <a:t>04/12/2023</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7B1BC4C7-CD24-4B1F-9417-B83A0656CEA5}" type="slidenum">
              <a:rPr lang="en-IE" smtClean="0"/>
              <a:pPr/>
              <a:t>‹#›</a:t>
            </a:fld>
            <a:endParaRPr lang="en-IE" dirty="0"/>
          </a:p>
        </p:txBody>
      </p:sp>
    </p:spTree>
    <p:extLst>
      <p:ext uri="{BB962C8B-B14F-4D97-AF65-F5344CB8AC3E}">
        <p14:creationId xmlns:p14="http://schemas.microsoft.com/office/powerpoint/2010/main" val="1069128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Improving my sleep </a:t>
            </a:r>
            <a:r>
              <a:rPr lang="en-GB" dirty="0"/>
              <a:t>is the third lesson of a 3-lesson teaching module called </a:t>
            </a:r>
            <a:r>
              <a:rPr lang="en-GB" b="1" dirty="0"/>
              <a:t>The importance of sleep</a:t>
            </a:r>
            <a:r>
              <a:rPr lang="en-IE" b="0" dirty="0"/>
              <a:t>.</a:t>
            </a:r>
            <a:endParaRPr lang="en-IE" dirty="0"/>
          </a:p>
        </p:txBody>
      </p:sp>
      <p:sp>
        <p:nvSpPr>
          <p:cNvPr id="4" name="Slide Number Placeholder 3"/>
          <p:cNvSpPr>
            <a:spLocks noGrp="1"/>
          </p:cNvSpPr>
          <p:nvPr>
            <p:ph type="sldNum" sz="quarter" idx="5"/>
          </p:nvPr>
        </p:nvSpPr>
        <p:spPr/>
        <p:txBody>
          <a:bodyPr/>
          <a:lstStyle/>
          <a:p>
            <a:fld id="{7B1BC4C7-CD24-4B1F-9417-B83A0656CEA5}" type="slidenum">
              <a:rPr lang="en-IE" smtClean="0"/>
              <a:t>1</a:t>
            </a:fld>
            <a:endParaRPr lang="en-IE"/>
          </a:p>
        </p:txBody>
      </p:sp>
    </p:spTree>
    <p:extLst>
      <p:ext uri="{BB962C8B-B14F-4D97-AF65-F5344CB8AC3E}">
        <p14:creationId xmlns:p14="http://schemas.microsoft.com/office/powerpoint/2010/main" val="1068284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10</a:t>
            </a:fld>
            <a:endParaRPr lang="en-IE"/>
          </a:p>
        </p:txBody>
      </p:sp>
    </p:spTree>
    <p:extLst>
      <p:ext uri="{BB962C8B-B14F-4D97-AF65-F5344CB8AC3E}">
        <p14:creationId xmlns:p14="http://schemas.microsoft.com/office/powerpoint/2010/main" val="2134244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11</a:t>
            </a:fld>
            <a:endParaRPr lang="en-IE"/>
          </a:p>
        </p:txBody>
      </p:sp>
    </p:spTree>
    <p:extLst>
      <p:ext uri="{BB962C8B-B14F-4D97-AF65-F5344CB8AC3E}">
        <p14:creationId xmlns:p14="http://schemas.microsoft.com/office/powerpoint/2010/main" val="2280157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12</a:t>
            </a:fld>
            <a:endParaRPr lang="en-IE"/>
          </a:p>
        </p:txBody>
      </p:sp>
    </p:spTree>
    <p:extLst>
      <p:ext uri="{BB962C8B-B14F-4D97-AF65-F5344CB8AC3E}">
        <p14:creationId xmlns:p14="http://schemas.microsoft.com/office/powerpoint/2010/main" val="3407010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39442843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270915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SzPct val="50000"/>
              <a:buFont typeface="Arial" panose="020B0604020202020204" pitchFamily="34" charset="0"/>
              <a:buNone/>
            </a:pPr>
            <a:r>
              <a:rPr lang="en-IE" b="1" i="0" dirty="0">
                <a:solidFill>
                  <a:srgbClr val="222328"/>
                </a:solidFill>
                <a:effectLst/>
              </a:rPr>
              <a:t>Address that stress.</a:t>
            </a:r>
            <a:br>
              <a:rPr lang="en-IE" b="0" i="0" dirty="0">
                <a:solidFill>
                  <a:srgbClr val="222328"/>
                </a:solidFill>
                <a:effectLst/>
              </a:rPr>
            </a:br>
            <a:br>
              <a:rPr lang="en-IE" b="0" i="0" dirty="0">
                <a:solidFill>
                  <a:srgbClr val="222328"/>
                </a:solidFill>
                <a:effectLst/>
              </a:rPr>
            </a:br>
            <a:r>
              <a:rPr lang="en-GB" b="0" i="0" dirty="0">
                <a:solidFill>
                  <a:srgbClr val="222328"/>
                </a:solidFill>
                <a:effectLst/>
              </a:rPr>
              <a:t>Practicing meditation is proven to reduce anxiety, improve sleep quality and even help with insomnia. Meditation puts you in the perfect mindset to drift off to sleep. There are many videos available online or in apps to help you and also some written guides.  On the topic of writing, journaling is another great way to quiet your mind by getting your thoughts and feelings down on paper. Get yourself a journal to write in and avoid all the distractions of your phone or computer.</a:t>
            </a:r>
            <a:br>
              <a:rPr lang="en-GB" b="0" i="0" dirty="0">
                <a:solidFill>
                  <a:srgbClr val="222328"/>
                </a:solidFill>
                <a:effectLst/>
              </a:rPr>
            </a:br>
            <a:br>
              <a:rPr lang="en-GB" b="0" i="0" dirty="0">
                <a:solidFill>
                  <a:srgbClr val="222328"/>
                </a:solidFill>
                <a:effectLst/>
              </a:rPr>
            </a:br>
            <a:r>
              <a:rPr lang="en-GB" b="0" i="0" dirty="0">
                <a:solidFill>
                  <a:srgbClr val="222328"/>
                </a:solidFill>
                <a:effectLst/>
              </a:rPr>
              <a:t>There are lots of great websites, apps, and podcasts where you can find great meditations for teens and sleep.  Look for </a:t>
            </a:r>
            <a:r>
              <a:rPr kumimoji="0" lang="en-GB" sz="12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Guided and imagery meditation, </a:t>
            </a:r>
            <a:r>
              <a:rPr lang="en-GB" sz="1200" b="0" dirty="0">
                <a:solidFill>
                  <a:srgbClr val="F08621"/>
                </a:solidFill>
                <a:latin typeface="Arial" panose="020B0604020202020204" pitchFamily="34" charset="0"/>
              </a:rPr>
              <a:t>Breathing techniques,  body-scan meditation, mindfulness meditation, meditation for sleep.</a:t>
            </a:r>
            <a:br>
              <a:rPr lang="en-GB" sz="1200" b="1" dirty="0">
                <a:solidFill>
                  <a:srgbClr val="F08621"/>
                </a:solidFill>
                <a:latin typeface="Arial" panose="020B0604020202020204" pitchFamily="34" charset="0"/>
              </a:rPr>
            </a:br>
            <a:br>
              <a:rPr lang="en-GB" sz="1200" b="1" dirty="0">
                <a:solidFill>
                  <a:srgbClr val="F08621"/>
                </a:solidFill>
                <a:latin typeface="Arial" panose="020B0604020202020204" pitchFamily="34" charset="0"/>
              </a:rPr>
            </a:br>
            <a:r>
              <a:rPr lang="en-GB" sz="1200" b="0" dirty="0">
                <a:solidFill>
                  <a:srgbClr val="F08621"/>
                </a:solidFill>
                <a:latin typeface="Arial" panose="020B0604020202020204" pitchFamily="34" charset="0"/>
              </a:rPr>
              <a:t>www.mindfulnessforteens.com and mindfulnessexercises.com might be good places to start.</a:t>
            </a:r>
            <a:br>
              <a:rPr lang="en-GB" sz="1200" b="1" dirty="0">
                <a:solidFill>
                  <a:srgbClr val="F08621"/>
                </a:solidFill>
                <a:latin typeface="Arial" panose="020B0604020202020204" pitchFamily="34" charset="0"/>
              </a:rPr>
            </a:br>
            <a:br>
              <a:rPr lang="en-GB" sz="1200" b="1" dirty="0">
                <a:solidFill>
                  <a:srgbClr val="F08621"/>
                </a:solidFill>
                <a:latin typeface="Arial" panose="020B0604020202020204" pitchFamily="34" charset="0"/>
              </a:rPr>
            </a:br>
            <a:r>
              <a:rPr lang="en-GB" sz="1200" b="1" dirty="0">
                <a:solidFill>
                  <a:srgbClr val="F08621"/>
                </a:solidFill>
                <a:latin typeface="Arial" panose="020B0604020202020204" pitchFamily="34" charset="0"/>
              </a:rPr>
              <a:t>If there’s an appetite within the group, you could devote a class or two to practicing some mindfulness and mediation for sleep exercises. </a:t>
            </a:r>
          </a:p>
          <a:p>
            <a:pPr algn="l"/>
            <a:endParaRPr lang="en-GB" b="0" i="0" dirty="0">
              <a:solidFill>
                <a:srgbClr val="222328"/>
              </a:solidFill>
              <a:effectLst/>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0DDF3B-6C86-4A88-A2D1-AE6935E657E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513260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could all do with improving our sleep and, whether it’s by a little or by a lot, having a Sleep Plan will help us achieve our goals.  The Sleep Plan handout has a lot of the information we went through today in it and will give you some good ideas about coming up with some simple steps to help you improve your sleep.</a:t>
            </a:r>
          </a:p>
          <a:p>
            <a:endParaRPr lang="en-GB" dirty="0"/>
          </a:p>
          <a:p>
            <a:pPr algn="l"/>
            <a:r>
              <a:rPr lang="en-GB" b="0" i="0" dirty="0">
                <a:solidFill>
                  <a:srgbClr val="231F20"/>
                </a:solidFill>
                <a:effectLst/>
              </a:rPr>
              <a:t>A Sleep Plan can look like:</a:t>
            </a:r>
          </a:p>
          <a:p>
            <a:pPr algn="l"/>
            <a:endParaRPr lang="en-GB" b="0" i="0" dirty="0">
              <a:solidFill>
                <a:srgbClr val="231F20"/>
              </a:solidFill>
              <a:effectLst/>
            </a:endParaRPr>
          </a:p>
          <a:p>
            <a:pPr marL="171450" indent="-171450" algn="l">
              <a:buFont typeface="Arial" panose="020B0604020202020204" pitchFamily="34" charset="0"/>
              <a:buChar char="•"/>
            </a:pPr>
            <a:r>
              <a:rPr lang="en-GB" b="0" i="0" dirty="0">
                <a:solidFill>
                  <a:srgbClr val="231F20"/>
                </a:solidFill>
                <a:effectLst/>
              </a:rPr>
              <a:t>Identifying a time that you’d like to be asleep by</a:t>
            </a:r>
          </a:p>
          <a:p>
            <a:pPr marL="171450" indent="-171450" algn="l">
              <a:buFont typeface="Arial" panose="020B0604020202020204" pitchFamily="34" charset="0"/>
              <a:buChar char="•"/>
            </a:pPr>
            <a:r>
              <a:rPr lang="en-GB" b="0" i="0" dirty="0">
                <a:solidFill>
                  <a:srgbClr val="231F20"/>
                </a:solidFill>
                <a:effectLst/>
              </a:rPr>
              <a:t>Communicating with your family about your sleep goals</a:t>
            </a:r>
          </a:p>
          <a:p>
            <a:pPr marL="171450" indent="-171450" algn="l">
              <a:buFont typeface="Arial" panose="020B0604020202020204" pitchFamily="34" charset="0"/>
              <a:buChar char="•"/>
            </a:pPr>
            <a:r>
              <a:rPr lang="en-GB" b="0" i="0" dirty="0">
                <a:solidFill>
                  <a:srgbClr val="231F20"/>
                </a:solidFill>
                <a:effectLst/>
              </a:rPr>
              <a:t>Taking steps towards creating a better sleep environment</a:t>
            </a:r>
          </a:p>
          <a:p>
            <a:pPr algn="l"/>
            <a:br>
              <a:rPr lang="en-GB" b="0" i="0" dirty="0">
                <a:solidFill>
                  <a:srgbClr val="231F20"/>
                </a:solidFill>
                <a:effectLst/>
              </a:rPr>
            </a:br>
            <a:r>
              <a:rPr lang="en-GB" b="0" i="0" dirty="0">
                <a:solidFill>
                  <a:srgbClr val="231F20"/>
                </a:solidFill>
                <a:effectLst/>
              </a:rPr>
              <a:t>A good sleep plan helps you enjoy the idea of going to bed and two tips to consider when creating a sleep plan are:</a:t>
            </a:r>
          </a:p>
          <a:p>
            <a:pPr algn="l"/>
            <a:endParaRPr lang="en-GB" b="0" i="0" dirty="0">
              <a:solidFill>
                <a:srgbClr val="231F20"/>
              </a:solidFill>
              <a:effectLst/>
            </a:endParaRPr>
          </a:p>
          <a:p>
            <a:pPr marL="228600" indent="-228600" algn="l">
              <a:buFont typeface="+mj-lt"/>
              <a:buAutoNum type="arabicPeriod"/>
            </a:pPr>
            <a:r>
              <a:rPr lang="en-GB" b="1" i="0" dirty="0">
                <a:solidFill>
                  <a:srgbClr val="231F20"/>
                </a:solidFill>
                <a:effectLst/>
              </a:rPr>
              <a:t>Make your own routine.</a:t>
            </a:r>
            <a:r>
              <a:rPr lang="en-GB" b="0" i="0" dirty="0">
                <a:solidFill>
                  <a:srgbClr val="231F20"/>
                </a:solidFill>
                <a:effectLst/>
              </a:rPr>
              <a:t> Creating a nighttime routine will train your body and brain to know when it’s time to prepare for sleep.</a:t>
            </a:r>
          </a:p>
          <a:p>
            <a:pPr marL="228600" indent="-228600" algn="l">
              <a:buFont typeface="+mj-lt"/>
              <a:buAutoNum type="arabicPeriod"/>
            </a:pPr>
            <a:endParaRPr lang="en-GB" b="1" i="0" dirty="0">
              <a:solidFill>
                <a:srgbClr val="231F20"/>
              </a:solidFill>
              <a:effectLst/>
            </a:endParaRPr>
          </a:p>
          <a:p>
            <a:pPr marL="228600" indent="-228600" algn="l">
              <a:buFont typeface="+mj-lt"/>
              <a:buAutoNum type="arabicPeriod"/>
            </a:pPr>
            <a:r>
              <a:rPr lang="en-GB" b="1" i="0" dirty="0">
                <a:solidFill>
                  <a:srgbClr val="231F20"/>
                </a:solidFill>
                <a:effectLst/>
              </a:rPr>
              <a:t>Eliminate distractions.</a:t>
            </a:r>
            <a:r>
              <a:rPr lang="en-GB" b="0" i="0" dirty="0">
                <a:solidFill>
                  <a:srgbClr val="231F20"/>
                </a:solidFill>
                <a:effectLst/>
              </a:rPr>
              <a:t> Distractions can be anything that interferes with your ability to wind down.  Anything that keeps you awake instead of aiding your sleep. They might include screen time right before bed, </a:t>
            </a:r>
            <a:r>
              <a:rPr lang="en-GB" b="0" i="0" u="none" dirty="0">
                <a:solidFill>
                  <a:srgbClr val="231F20"/>
                </a:solidFill>
                <a:effectLst/>
              </a:rPr>
              <a:t>doing too much homework or exercise late, or not </a:t>
            </a:r>
            <a:r>
              <a:rPr lang="en-GB" b="0" i="0" dirty="0">
                <a:solidFill>
                  <a:srgbClr val="231F20"/>
                </a:solidFill>
                <a:effectLst/>
              </a:rPr>
              <a:t>getting rid of your phone from the bedroom.  If something is engaging your thoughts when you should be asleep, it’s probably a distraction.</a:t>
            </a:r>
          </a:p>
          <a:p>
            <a:endParaRPr lang="en-IE" dirty="0"/>
          </a:p>
        </p:txBody>
      </p:sp>
      <p:sp>
        <p:nvSpPr>
          <p:cNvPr id="4" name="Slide Number Placeholder 3"/>
          <p:cNvSpPr>
            <a:spLocks noGrp="1"/>
          </p:cNvSpPr>
          <p:nvPr>
            <p:ph type="sldNum" sz="quarter" idx="5"/>
          </p:nvPr>
        </p:nvSpPr>
        <p:spPr/>
        <p:txBody>
          <a:bodyPr/>
          <a:lstStyle/>
          <a:p>
            <a:fld id="{7B1BC4C7-CD24-4B1F-9417-B83A0656CEA5}" type="slidenum">
              <a:rPr lang="en-IE" smtClean="0"/>
              <a:pPr/>
              <a:t>16</a:t>
            </a:fld>
            <a:endParaRPr lang="en-IE" dirty="0"/>
          </a:p>
        </p:txBody>
      </p:sp>
    </p:spTree>
    <p:extLst>
      <p:ext uri="{BB962C8B-B14F-4D97-AF65-F5344CB8AC3E}">
        <p14:creationId xmlns:p14="http://schemas.microsoft.com/office/powerpoint/2010/main" val="18115470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800" b="1" dirty="0">
                <a:effectLst/>
                <a:ea typeface="Tahoma" panose="020B0604030504040204" pitchFamily="34" charset="0"/>
              </a:rPr>
              <a:t>One last reminder of why we would make a Sleep Plan and how important sleep is for our wellbeing.</a:t>
            </a:r>
            <a:r>
              <a:rPr lang="en-IE" sz="1800" dirty="0">
                <a:effectLst/>
                <a:ea typeface="Tahoma" panose="020B060403050404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800" dirty="0">
              <a:effectLst/>
              <a:ea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131313"/>
                </a:solidFill>
                <a:effectLst/>
              </a:rPr>
              <a:t>This slide was used in Lesson 1 and shows the percentage of pupils that had high wellbeing scores, correlated against their amount of sleep per night. The scores are derived from the Short Warwick-Edinburgh Mental Wellbeing Scale </a:t>
            </a:r>
            <a:r>
              <a:rPr lang="en-IE" sz="1200" b="0" i="0" kern="1200" dirty="0">
                <a:solidFill>
                  <a:srgbClr val="131313"/>
                </a:solidFill>
                <a:effectLst/>
                <a:ea typeface="+mn-ea"/>
                <a:cs typeface="+mn-cs"/>
              </a:rPr>
              <a:t>(SWEMWBS).  This is a seven-question validated scale within the Planet Youth questionnaire..</a:t>
            </a:r>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131313"/>
                </a:solidFill>
                <a:effectLst/>
              </a:rPr>
            </a:br>
            <a:r>
              <a:rPr lang="en-GB" b="0" i="0" dirty="0">
                <a:solidFill>
                  <a:srgbClr val="131313"/>
                </a:solidFill>
                <a:effectLst/>
              </a:rPr>
              <a:t>All statistics are from the November 2022 Planet Youth Survey of 4,339 15 and 16 year-old pupils in the 91 post-primary schools and centres in Galway, Mayo and Roscommon. </a:t>
            </a:r>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889371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18</a:t>
            </a:fld>
            <a:endParaRPr lang="en-IE"/>
          </a:p>
        </p:txBody>
      </p:sp>
    </p:spTree>
    <p:extLst>
      <p:ext uri="{BB962C8B-B14F-4D97-AF65-F5344CB8AC3E}">
        <p14:creationId xmlns:p14="http://schemas.microsoft.com/office/powerpoint/2010/main" val="2587985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7945">
              <a:lnSpc>
                <a:spcPts val="1330"/>
              </a:lnSpc>
            </a:pPr>
            <a:r>
              <a:rPr lang="en-US" sz="1800" dirty="0">
                <a:effectLst/>
                <a:ea typeface="Tahoma" panose="020B0604030504040204" pitchFamily="34" charset="0"/>
              </a:rPr>
              <a:t>Optional. This slide is the review of learning goals and there is also a 3-2-1 worksheet exercise.</a:t>
            </a:r>
          </a:p>
          <a:p>
            <a:pPr marL="67945">
              <a:lnSpc>
                <a:spcPts val="1330"/>
              </a:lnSpc>
            </a:pPr>
            <a:endParaRPr lang="en-US" sz="1800" dirty="0">
              <a:effectLst/>
              <a:ea typeface="Tahoma" panose="020B0604030504040204" pitchFamily="34" charset="0"/>
            </a:endParaRPr>
          </a:p>
          <a:p>
            <a:pPr marL="67945">
              <a:lnSpc>
                <a:spcPts val="1330"/>
              </a:lnSpc>
            </a:pPr>
            <a:r>
              <a:rPr lang="en-US" sz="1800" dirty="0">
                <a:effectLst/>
                <a:ea typeface="Tahoma" panose="020B0604030504040204" pitchFamily="34" charset="0"/>
              </a:rPr>
              <a:t>Students are invited to reflect on:</a:t>
            </a:r>
            <a:endParaRPr lang="en-IE" sz="1800" dirty="0">
              <a:effectLst/>
              <a:ea typeface="Tahoma" panose="020B0604030504040204" pitchFamily="34" charset="0"/>
            </a:endParaRPr>
          </a:p>
          <a:p>
            <a:pPr marL="67945">
              <a:lnSpc>
                <a:spcPts val="1330"/>
              </a:lnSpc>
            </a:pPr>
            <a:r>
              <a:rPr lang="en-US" sz="1800" dirty="0">
                <a:effectLst/>
                <a:ea typeface="Tahoma" panose="020B0604030504040204" pitchFamily="34" charset="0"/>
              </a:rPr>
              <a:t> </a:t>
            </a:r>
            <a:endParaRPr lang="en-IE" sz="1800" dirty="0">
              <a:effectLst/>
              <a:ea typeface="Tahoma" panose="020B0604030504040204" pitchFamily="34" charset="0"/>
            </a:endParaRPr>
          </a:p>
          <a:p>
            <a:pPr marL="742950" lvl="1" indent="-285750">
              <a:lnSpc>
                <a:spcPts val="1330"/>
              </a:lnSpc>
              <a:buFont typeface="Arial" panose="020B0604020202020204" pitchFamily="34" charset="0"/>
              <a:buChar char="•"/>
            </a:pPr>
            <a:r>
              <a:rPr lang="en-US" sz="1800" dirty="0">
                <a:effectLst/>
                <a:ea typeface="Tahoma" panose="020B0604030504040204" pitchFamily="34" charset="0"/>
              </a:rPr>
              <a:t>Three things I learned today.</a:t>
            </a:r>
            <a:endParaRPr lang="en-IE" sz="1800" dirty="0">
              <a:effectLst/>
              <a:ea typeface="Tahoma" panose="020B0604030504040204" pitchFamily="34" charset="0"/>
            </a:endParaRPr>
          </a:p>
          <a:p>
            <a:pPr marL="742950" lvl="1" indent="-285750">
              <a:lnSpc>
                <a:spcPts val="1330"/>
              </a:lnSpc>
              <a:buFont typeface="Arial" panose="020B0604020202020204" pitchFamily="34" charset="0"/>
              <a:buChar char="•"/>
            </a:pPr>
            <a:r>
              <a:rPr lang="en-US" sz="1800" dirty="0">
                <a:effectLst/>
                <a:ea typeface="Tahoma" panose="020B0604030504040204" pitchFamily="34" charset="0"/>
              </a:rPr>
              <a:t>Two things I found interesting.</a:t>
            </a:r>
            <a:endParaRPr lang="en-IE" sz="1800" dirty="0">
              <a:effectLst/>
              <a:ea typeface="Tahoma" panose="020B0604030504040204" pitchFamily="34" charset="0"/>
            </a:endParaRPr>
          </a:p>
          <a:p>
            <a:pPr marL="742950" lvl="1" indent="-285750">
              <a:buFont typeface="Arial" panose="020B0604020202020204" pitchFamily="34" charset="0"/>
              <a:buChar char="•"/>
            </a:pPr>
            <a:r>
              <a:rPr lang="en-US" sz="1800" dirty="0">
                <a:effectLst/>
                <a:ea typeface="Tahoma" panose="020B0604030504040204" pitchFamily="34" charset="0"/>
              </a:rPr>
              <a:t>One question I still have.</a:t>
            </a:r>
          </a:p>
          <a:p>
            <a:pPr marL="285750" indent="-285750">
              <a:buFont typeface="Arial" panose="020B0604020202020204" pitchFamily="34" charset="0"/>
              <a:buChar char="•"/>
            </a:pPr>
            <a:endParaRPr lang="en-US" sz="1800" dirty="0">
              <a:effectLst/>
              <a:ea typeface="Tahoma" panose="020B0604030504040204" pitchFamily="34" charset="0"/>
            </a:endParaRPr>
          </a:p>
          <a:p>
            <a:pPr marL="0" lvl="0" indent="0">
              <a:buFont typeface="Arial" panose="020B0604020202020204" pitchFamily="34" charset="0"/>
              <a:buNone/>
            </a:pPr>
            <a:r>
              <a:rPr lang="en-GB" b="1" dirty="0"/>
              <a:t>Quick Rating</a:t>
            </a:r>
          </a:p>
          <a:p>
            <a:pPr marL="0" lvl="0" indent="0">
              <a:buFont typeface="Arial" panose="020B0604020202020204" pitchFamily="34" charset="0"/>
              <a:buNone/>
            </a:pPr>
            <a:endParaRPr lang="en-GB" dirty="0"/>
          </a:p>
          <a:p>
            <a:pPr marL="0" lvl="0" indent="0">
              <a:buFont typeface="Arial" panose="020B0604020202020204" pitchFamily="34" charset="0"/>
              <a:buNone/>
            </a:pPr>
            <a:r>
              <a:rPr lang="en-GB" dirty="0"/>
              <a:t>Even if there is only one or two minutes left in the lesson, there may still time for a quick lesson review. Ask the students to use their fingers to give the lesson a rating out of five, then ask three students to share the reason for their rating with the class. The rating might be a general rating on the overall lesson, or it may be more specific, such as asking the students to give a rating of how well they understood the concept or a rating of personal improvements.</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2965545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Outline of the learning goals.</a:t>
            </a:r>
          </a:p>
          <a:p>
            <a:endParaRPr lang="en-GB"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032871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just a quick reminder for the pupils of how many of our teens are sleeping poorly.</a:t>
            </a:r>
          </a:p>
          <a:p>
            <a:endParaRPr lang="en-GB" dirty="0"/>
          </a:p>
          <a:p>
            <a:r>
              <a:rPr lang="en-GB" dirty="0"/>
              <a:t>All results and statistics are from the November 2022 Planet Youth survey of 4,339 15 and 16 year-old teenagers in the 81 post-primary schools and 10 Youthreach centres in Galway, Mayo and Roscommon.  </a:t>
            </a:r>
            <a:br>
              <a:rPr lang="en-GB" dirty="0"/>
            </a:br>
            <a:br>
              <a:rPr lang="en-GB" dirty="0"/>
            </a:br>
            <a:r>
              <a:rPr lang="en-GB" dirty="0"/>
              <a:t>Full reports from the survey are available for download from the www.planetyouth.ie website.</a:t>
            </a:r>
            <a:endParaRPr lang="en-IE" dirty="0"/>
          </a:p>
          <a:p>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754733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7945" marR="135255">
              <a:lnSpc>
                <a:spcPts val="1440"/>
              </a:lnSpc>
            </a:pPr>
            <a:r>
              <a:rPr lang="en-US" sz="1800" spc="-10" dirty="0">
                <a:effectLst/>
                <a:ea typeface="Tahoma" panose="020B0604030504040204" pitchFamily="34" charset="0"/>
              </a:rPr>
              <a:t>This is the Sleep Diary worksheet.  It was assigned as homework at the end of lesson 2 and, together with the Sleep Questionnaire worksheet, it should give pupils some insights into their sleep routines, behaviours, and deficits.</a:t>
            </a:r>
            <a:endParaRPr lang="en-IE" sz="1800" dirty="0">
              <a:effectLst/>
              <a:ea typeface="Tahoma" panose="020B0604030504040204" pitchFamily="34" charset="0"/>
            </a:endParaRPr>
          </a:p>
          <a:p>
            <a:pPr marL="67945" marR="135255">
              <a:lnSpc>
                <a:spcPts val="1440"/>
              </a:lnSpc>
            </a:pPr>
            <a:br>
              <a:rPr lang="en-US" sz="1800" spc="-10" dirty="0">
                <a:effectLst/>
                <a:ea typeface="Tahoma" panose="020B0604030504040204" pitchFamily="34" charset="0"/>
              </a:rPr>
            </a:br>
            <a:r>
              <a:rPr lang="en-US" sz="1800" spc="-10" dirty="0">
                <a:effectLst/>
                <a:ea typeface="Tahoma" panose="020B0604030504040204" pitchFamily="34" charset="0"/>
              </a:rPr>
              <a:t>There can be a general teacher-led discussion on the worksheet.  </a:t>
            </a:r>
            <a:br>
              <a:rPr lang="en-US" sz="1800" spc="-10" dirty="0">
                <a:effectLst/>
                <a:ea typeface="Tahoma" panose="020B0604030504040204" pitchFamily="34" charset="0"/>
              </a:rPr>
            </a:br>
            <a:br>
              <a:rPr lang="en-US" sz="1800" spc="-10" dirty="0">
                <a:effectLst/>
                <a:ea typeface="Tahoma" panose="020B0604030504040204" pitchFamily="34" charset="0"/>
              </a:rPr>
            </a:br>
            <a:r>
              <a:rPr lang="en-US" sz="1800" spc="-10" dirty="0">
                <a:effectLst/>
                <a:ea typeface="Tahoma" panose="020B0604030504040204" pitchFamily="34" charset="0"/>
              </a:rPr>
              <a:t>“We know from the bar chart that over half of teenagers aren’t getting enough sleep, and this sleep diary exercise should have been useful to help you see how you’re getting on for your sleep.”</a:t>
            </a:r>
            <a:endParaRPr lang="en-IE" sz="1800" dirty="0">
              <a:effectLst/>
              <a:ea typeface="Tahoma" panose="020B0604030504040204" pitchFamily="34" charset="0"/>
            </a:endParaRPr>
          </a:p>
          <a:p>
            <a:br>
              <a:rPr lang="en-US" sz="1800" spc="-10" dirty="0">
                <a:effectLst/>
                <a:ea typeface="Tahoma" panose="020B0604030504040204" pitchFamily="34" charset="0"/>
              </a:rPr>
            </a:br>
            <a:r>
              <a:rPr lang="en-US" sz="1800" spc="-10" dirty="0">
                <a:effectLst/>
                <a:ea typeface="Tahoma" panose="020B0604030504040204" pitchFamily="34" charset="0"/>
              </a:rPr>
              <a:t>“Did anyone see anything interesting when filling in the worksheet? “ </a:t>
            </a:r>
            <a:br>
              <a:rPr lang="en-US" sz="1800" spc="-10" dirty="0">
                <a:effectLst/>
                <a:ea typeface="Tahoma" panose="020B0604030504040204" pitchFamily="34" charset="0"/>
              </a:rPr>
            </a:br>
            <a:r>
              <a:rPr lang="en-US" sz="1800" spc="-10" dirty="0">
                <a:effectLst/>
                <a:ea typeface="Tahoma" panose="020B0604030504040204" pitchFamily="34" charset="0"/>
              </a:rPr>
              <a:t>“Was there anything that surprised you? “ </a:t>
            </a:r>
            <a:br>
              <a:rPr lang="en-US" sz="1800" spc="-10" dirty="0">
                <a:effectLst/>
                <a:ea typeface="Tahoma" panose="020B0604030504040204" pitchFamily="34" charset="0"/>
              </a:rPr>
            </a:br>
            <a:br>
              <a:rPr lang="en-US" sz="1800" spc="-10" dirty="0">
                <a:effectLst/>
                <a:ea typeface="Tahoma" panose="020B0604030504040204" pitchFamily="34" charset="0"/>
              </a:rPr>
            </a:br>
            <a:r>
              <a:rPr lang="en-US" sz="1800" spc="-10" dirty="0">
                <a:effectLst/>
                <a:ea typeface="Tahoma" panose="020B0604030504040204" pitchFamily="34" charset="0"/>
              </a:rPr>
              <a:t>“The rest of this lesson is going to be about ways we can improve our sleep and we’re going to start with a short video.”</a:t>
            </a:r>
            <a:endParaRPr lang="en-IE" dirty="0"/>
          </a:p>
        </p:txBody>
      </p:sp>
      <p:sp>
        <p:nvSpPr>
          <p:cNvPr id="4" name="Slide Number Placeholder 3"/>
          <p:cNvSpPr>
            <a:spLocks noGrp="1"/>
          </p:cNvSpPr>
          <p:nvPr>
            <p:ph type="sldNum" sz="quarter" idx="5"/>
          </p:nvPr>
        </p:nvSpPr>
        <p:spPr/>
        <p:txBody>
          <a:bodyPr/>
          <a:lstStyle/>
          <a:p>
            <a:fld id="{7B1BC4C7-CD24-4B1F-9417-B83A0656CEA5}" type="slidenum">
              <a:rPr lang="en-IE" smtClean="0"/>
              <a:pPr/>
              <a:t>4</a:t>
            </a:fld>
            <a:endParaRPr lang="en-IE" dirty="0"/>
          </a:p>
        </p:txBody>
      </p:sp>
    </p:spTree>
    <p:extLst>
      <p:ext uri="{BB962C8B-B14F-4D97-AF65-F5344CB8AC3E}">
        <p14:creationId xmlns:p14="http://schemas.microsoft.com/office/powerpoint/2010/main" val="736235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131313"/>
                </a:solidFill>
                <a:effectLst/>
              </a:rPr>
              <a:t>Introductory video for Lesson 3 of the </a:t>
            </a:r>
            <a:r>
              <a:rPr lang="en-GB" b="1" i="0" dirty="0" err="1">
                <a:solidFill>
                  <a:srgbClr val="131313"/>
                </a:solidFill>
                <a:effectLst/>
              </a:rPr>
              <a:t>The</a:t>
            </a:r>
            <a:r>
              <a:rPr lang="en-GB" b="1" i="0" dirty="0">
                <a:solidFill>
                  <a:srgbClr val="131313"/>
                </a:solidFill>
                <a:effectLst/>
              </a:rPr>
              <a:t> Importance of Sleep</a:t>
            </a:r>
            <a:r>
              <a:rPr lang="en-GB" b="0" i="0" dirty="0">
                <a:solidFill>
                  <a:srgbClr val="131313"/>
                </a:solidFill>
                <a:effectLst/>
              </a:rPr>
              <a:t> teaching module.</a:t>
            </a:r>
            <a:br>
              <a:rPr lang="en-GB" b="0" i="0" dirty="0">
                <a:solidFill>
                  <a:srgbClr val="131313"/>
                </a:solidFill>
                <a:effectLst/>
              </a:rPr>
            </a:br>
            <a:br>
              <a:rPr lang="en-GB" b="0" i="0" dirty="0">
                <a:solidFill>
                  <a:srgbClr val="131313"/>
                </a:solidFill>
                <a:effectLst/>
              </a:rPr>
            </a:br>
            <a:r>
              <a:rPr lang="en-GB" b="0" i="0" dirty="0">
                <a:solidFill>
                  <a:srgbClr val="131313"/>
                </a:solidFill>
                <a:effectLst/>
              </a:rPr>
              <a:t>This short 1’33” video is intended to get the discussion going in the classroom about things we could be doing to improve our sleep. Click on the image to link to the video, which is hosted on the Planet Youth SPHE website called The Facts.  </a:t>
            </a:r>
          </a:p>
          <a:p>
            <a:br>
              <a:rPr lang="en-GB" b="0" i="0" dirty="0">
                <a:solidFill>
                  <a:srgbClr val="131313"/>
                </a:solidFill>
                <a:effectLst/>
              </a:rPr>
            </a:br>
            <a:r>
              <a:rPr lang="en-GB" b="0" i="0" dirty="0">
                <a:solidFill>
                  <a:srgbClr val="131313"/>
                </a:solidFill>
                <a:effectLst/>
              </a:rPr>
              <a:t>This video was developed with the support of the students and staff in Castlerea Community School and all the information and statistics in the video are from the November 2022 Planet Youth Survey of 4,339 15 and 16 year-old pupils in the 91 post-primary schools and centres in Galway, Mayo and Roscommon. </a:t>
            </a:r>
            <a:endParaRPr lang="en-I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733010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Teacher led classroom discussion.  </a:t>
            </a:r>
          </a:p>
          <a:p>
            <a:endParaRPr lang="en-GB"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IE" sz="1200" b="0" i="0" u="none" strike="noStrike" kern="1200" cap="none" spc="0" normalizeH="0" baseline="0" noProof="0" dirty="0">
                <a:ln>
                  <a:noFill/>
                </a:ln>
                <a:solidFill>
                  <a:srgbClr val="4472C4"/>
                </a:solidFill>
                <a:effectLst/>
                <a:uLnTx/>
                <a:uFillTx/>
                <a:ea typeface="+mn-ea"/>
                <a:cs typeface="+mn-cs"/>
              </a:rPr>
              <a:t>So, w</a:t>
            </a:r>
            <a:r>
              <a:rPr kumimoji="0" lang="en-GB" sz="1200" b="0" i="0" u="none" strike="noStrike" kern="1200" cap="none" spc="0" normalizeH="0" baseline="0" noProof="0" dirty="0">
                <a:ln>
                  <a:noFill/>
                </a:ln>
                <a:solidFill>
                  <a:srgbClr val="4472C4"/>
                </a:solidFill>
                <a:effectLst/>
                <a:uLnTx/>
                <a:uFillTx/>
                <a:ea typeface="+mn-ea"/>
                <a:cs typeface="+mn-cs"/>
              </a:rPr>
              <a:t>hat do we think of the video, can we improve our sleep?</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srgbClr val="4472C4"/>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4472C4"/>
                </a:solidFill>
                <a:effectLst/>
                <a:uLnTx/>
                <a:uFillTx/>
                <a:ea typeface="+mn-ea"/>
                <a:cs typeface="+mn-cs"/>
              </a:rPr>
              <a:t>Are there more ways than the ones mentioned in the video?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93344B-2FC4-429C-B16F-9E4A9DA0D530}" type="slidenum">
              <a:rPr kumimoji="0" lang="en-IE" sz="1200" b="0" i="0" u="none" strike="noStrike" kern="1200" cap="none" spc="0" normalizeH="0" baseline="0" noProof="0" smtClean="0">
                <a:ln>
                  <a:noFill/>
                </a:ln>
                <a:solidFill>
                  <a:prstClr val="black"/>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dirty="0">
              <a:ln>
                <a:noFill/>
              </a:ln>
              <a:solidFill>
                <a:prstClr val="black"/>
              </a:solidFill>
              <a:effectLst/>
              <a:uLnTx/>
              <a:uFillTx/>
              <a:ea typeface="+mn-ea"/>
              <a:cs typeface="+mn-cs"/>
            </a:endParaRPr>
          </a:p>
        </p:txBody>
      </p:sp>
    </p:spTree>
    <p:extLst>
      <p:ext uri="{BB962C8B-B14F-4D97-AF65-F5344CB8AC3E}">
        <p14:creationId xmlns:p14="http://schemas.microsoft.com/office/powerpoint/2010/main" val="1248509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Optional Diamond 9 class exercise. </a:t>
            </a:r>
            <a:r>
              <a:rPr lang="en-US" sz="1800" dirty="0">
                <a:effectLst/>
                <a:ea typeface="Tahoma" panose="020B0604030504040204" pitchFamily="34" charset="0"/>
              </a:rPr>
              <a:t>Can be completed individually or in groups and the exercise can then be discussed.  There’s a lot to get through in the class so it may be worth moving along here.</a:t>
            </a:r>
            <a:br>
              <a:rPr lang="en-US" sz="1800" dirty="0">
                <a:effectLst/>
                <a:ea typeface="Tahoma" panose="020B0604030504040204" pitchFamily="34" charset="0"/>
              </a:rPr>
            </a:br>
            <a:br>
              <a:rPr lang="en-US" sz="1800" dirty="0">
                <a:effectLst/>
                <a:ea typeface="Tahoma" panose="020B0604030504040204" pitchFamily="34" charset="0"/>
              </a:rPr>
            </a:br>
            <a:r>
              <a:rPr lang="en-US" sz="1800" dirty="0">
                <a:effectLst/>
                <a:ea typeface="Tahoma" panose="020B0604030504040204" pitchFamily="34" charset="0"/>
              </a:rPr>
              <a:t>The pupils are unlikely to come up with an exhaustive list and the next few slides go into a bit more detail on ways that sleep can be improved.</a:t>
            </a:r>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7</a:t>
            </a:fld>
            <a:endParaRPr lang="en-IE"/>
          </a:p>
        </p:txBody>
      </p:sp>
    </p:spTree>
    <p:extLst>
      <p:ext uri="{BB962C8B-B14F-4D97-AF65-F5344CB8AC3E}">
        <p14:creationId xmlns:p14="http://schemas.microsoft.com/office/powerpoint/2010/main" val="2422198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sz="1200" dirty="0"/>
          </a:p>
        </p:txBody>
      </p:sp>
      <p:sp>
        <p:nvSpPr>
          <p:cNvPr id="4" name="Slide Number Placeholder 3"/>
          <p:cNvSpPr>
            <a:spLocks noGrp="1"/>
          </p:cNvSpPr>
          <p:nvPr>
            <p:ph type="sldNum" sz="quarter" idx="5"/>
          </p:nvPr>
        </p:nvSpPr>
        <p:spPr/>
        <p:txBody>
          <a:bodyPr/>
          <a:lstStyle/>
          <a:p>
            <a:fld id="{7393344B-2FC4-429C-B16F-9E4A9DA0D530}" type="slidenum">
              <a:rPr lang="en-IE" smtClean="0"/>
              <a:t>8</a:t>
            </a:fld>
            <a:endParaRPr lang="en-IE"/>
          </a:p>
        </p:txBody>
      </p:sp>
    </p:spTree>
    <p:extLst>
      <p:ext uri="{BB962C8B-B14F-4D97-AF65-F5344CB8AC3E}">
        <p14:creationId xmlns:p14="http://schemas.microsoft.com/office/powerpoint/2010/main" val="1611999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555555"/>
                </a:solidFill>
                <a:effectLst/>
                <a:uLnTx/>
                <a:uFillTx/>
                <a:ea typeface="+mn-ea"/>
                <a:cs typeface="+mn-cs"/>
              </a:rPr>
              <a:t>All the information below, and that in the slide, is contained in the Sleep Plan Handout that you can print out for the students to take home.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srgbClr val="555555"/>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srgbClr val="555555"/>
                </a:solidFill>
                <a:effectLst/>
                <a:uLnTx/>
                <a:uFillTx/>
                <a:ea typeface="+mn-ea"/>
                <a:cs typeface="+mn-cs"/>
              </a:rPr>
              <a:t>You can do a lot of things to improve your sleep.  </a:t>
            </a:r>
            <a:br>
              <a:rPr kumimoji="0" lang="en-GB" sz="1200" b="1" i="0" u="none" strike="noStrike" kern="1200" cap="none" spc="0" normalizeH="0" baseline="0" noProof="0" dirty="0">
                <a:ln>
                  <a:noFill/>
                </a:ln>
                <a:solidFill>
                  <a:srgbClr val="555555"/>
                </a:solidFill>
                <a:effectLst/>
                <a:uLnTx/>
                <a:uFillTx/>
                <a:ea typeface="+mn-ea"/>
                <a:cs typeface="+mn-cs"/>
              </a:rPr>
            </a:br>
            <a:endParaRPr kumimoji="0" lang="en-GB" sz="1200" b="1" i="0" u="none" strike="noStrike" kern="1200" cap="none" spc="0" normalizeH="0" baseline="0" noProof="0" dirty="0">
              <a:ln>
                <a:noFill/>
              </a:ln>
              <a:solidFill>
                <a:srgbClr val="555555"/>
              </a:solidFill>
              <a:effectLst/>
              <a:uLnTx/>
              <a:uFillTx/>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1" i="0" u="none" strike="noStrike" kern="1200" cap="none" spc="0" normalizeH="0" baseline="0" noProof="0" dirty="0">
                <a:ln>
                  <a:noFill/>
                </a:ln>
                <a:solidFill>
                  <a:srgbClr val="F08621"/>
                </a:solidFill>
                <a:effectLst/>
                <a:uLnTx/>
                <a:uFillTx/>
                <a:ea typeface="+mn-ea"/>
                <a:cs typeface="+mn-cs"/>
              </a:rPr>
              <a:t>Prioritise your sleep and dedicate enough time for it.</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555555"/>
                </a:solidFill>
                <a:effectLst/>
                <a:uLnTx/>
                <a:uFillTx/>
                <a:ea typeface="+mn-ea"/>
                <a:cs typeface="+mn-cs"/>
              </a:rPr>
              <a:t>Make time for sleep. Pick a bedtime that allows you to get the recommended amount of sleep for your age. Teens should be getting at least 8 hours of sleep.</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1" i="0" u="none" strike="noStrike" kern="1200" cap="none" spc="0" normalizeH="0" baseline="0" noProof="0" dirty="0">
                <a:ln>
                  <a:noFill/>
                </a:ln>
                <a:solidFill>
                  <a:srgbClr val="F08621"/>
                </a:solidFill>
                <a:effectLst/>
                <a:uLnTx/>
                <a:uFillTx/>
                <a:ea typeface="+mn-ea"/>
                <a:cs typeface="+mn-cs"/>
              </a:rPr>
              <a:t>Go to bed and wake up at the same times each day.</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Being consistent can make a big difference to how much and how well you sleep. Set and keep to a sleep schedule. Go to bed and wake up at the same time every day.  This does mean including weekends, if at all possible.  At least avoid the temptation for giant lie-ins.  Staying up very late at weekends and having big lie-ins will throw out your routine and make the next school week harder.  If you really struggle with this, consider finding an activity that you have to get up early for at the weekend.</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1" i="0" u="none" strike="noStrike" kern="1200" cap="none" spc="0" normalizeH="0" baseline="0" noProof="0" dirty="0">
                <a:ln>
                  <a:noFill/>
                </a:ln>
                <a:solidFill>
                  <a:srgbClr val="F08621"/>
                </a:solidFill>
                <a:effectLst/>
                <a:uLnTx/>
                <a:uFillTx/>
                <a:ea typeface="+mn-ea"/>
                <a:cs typeface="+mn-cs"/>
              </a:rPr>
              <a:t>Create a dark, cool, comfortable, and quiet bedroom environment.</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Try to make your bedroom like a dark cave. Eliminate all the light you possibly can, including the LEDs on chargers and decorative lights or fairy lights.  Make sure you have a mattress and pillow that suit you, and change your bedding regularly.  Make your bed a cosy, appealing place. Try to organise blackout curtains or shades.</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1" i="0" u="none" strike="noStrike" kern="1200" cap="none" spc="0" normalizeH="0" baseline="0" noProof="0" dirty="0">
                <a:ln>
                  <a:noFill/>
                </a:ln>
                <a:solidFill>
                  <a:srgbClr val="F08621"/>
                </a:solidFill>
                <a:effectLst/>
                <a:uLnTx/>
                <a:uFillTx/>
                <a:ea typeface="+mn-ea"/>
                <a:cs typeface="+mn-cs"/>
              </a:rPr>
              <a:t>Avoid bright lights or screens, especially around bedtime. </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It’s a good idea not to use bright overhead lights at nighttime.  If possible, use side lights, table lamps or reading lamps that have softer or warmer bulbs. Try to dim even these lights an hour before bed and avoid screen use if you can.  At the very least, sure you have a blue light filter on your phone and turns the screen brightness down. More so than any other light, blue light messes with your body’s ability to prepare for sleep because it suppresses the production of melatonin, the hormone that promotes feelings of sleepiness.</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indent="-457200">
              <a:buFont typeface="+mj-lt"/>
              <a:buAutoNum type="arabicPeriod"/>
              <a:defRPr/>
            </a:pPr>
            <a:r>
              <a:rPr kumimoji="0" lang="en-GB" sz="1200" b="1" i="0" u="none" strike="noStrike" kern="1200" cap="none" spc="0" normalizeH="0" baseline="0" noProof="0" dirty="0">
                <a:ln>
                  <a:noFill/>
                </a:ln>
                <a:solidFill>
                  <a:srgbClr val="F08621"/>
                </a:solidFill>
                <a:effectLst/>
                <a:uLnTx/>
                <a:uFillTx/>
                <a:ea typeface="+mn-ea"/>
                <a:cs typeface="+mn-cs"/>
              </a:rPr>
              <a:t>Ideally, keep screens out of the bedroom altogether, but particularly after lights out.</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There are plenty of reasons to keep screens and phones out of your bedroom. It makes it easier to avoid their use when you should be transitioning to sleep. It also prevents checking your phone should you wake during the night. If you wake and use your phone, it will be far more difficult to fall back asleep. Also, phones are designed to get your attention. If you forget to put your phone in do-not-disturb mode, then messages, notifications, or updates are going to wake you. Phones are addictive of course, so if the idea of leaving it out of the bedroom causes you any anxiety, then all the more reason to do so.  Make sure that you’re in control of your phone and that it’s not in control of you.</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indent="-457200">
              <a:buFont typeface="+mj-lt"/>
              <a:buAutoNum type="arabicPeriod"/>
              <a:defRPr/>
            </a:pPr>
            <a:r>
              <a:rPr kumimoji="0" lang="en-GB" sz="1200" b="1" i="0" u="none" strike="noStrike" kern="1200" cap="none" spc="0" normalizeH="0" baseline="0" noProof="0" dirty="0">
                <a:ln>
                  <a:noFill/>
                </a:ln>
                <a:solidFill>
                  <a:srgbClr val="F08621"/>
                </a:solidFill>
                <a:effectLst/>
                <a:uLnTx/>
                <a:uFillTx/>
                <a:ea typeface="+mn-ea"/>
                <a:cs typeface="+mn-cs"/>
              </a:rPr>
              <a:t>Have a regular bedtime routine that includes relaxing activities.</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This is really important. More on this in later slides.</a:t>
            </a:r>
            <a:br>
              <a:rPr kumimoji="0" lang="en-GB" sz="1200" b="0"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indent="-457200">
              <a:buFont typeface="+mj-lt"/>
              <a:buAutoNum type="arabicPeriod"/>
              <a:defRPr/>
            </a:pPr>
            <a:r>
              <a:rPr kumimoji="0" lang="en-GB" sz="1200" b="1" i="0" u="none" strike="noStrike" kern="1200" cap="none" spc="0" normalizeH="0" baseline="0" noProof="0" dirty="0">
                <a:ln>
                  <a:noFill/>
                </a:ln>
                <a:solidFill>
                  <a:srgbClr val="F08621"/>
                </a:solidFill>
                <a:effectLst/>
                <a:uLnTx/>
                <a:uFillTx/>
                <a:ea typeface="+mn-ea"/>
                <a:cs typeface="+mn-cs"/>
              </a:rPr>
              <a:t>Don’t have </a:t>
            </a:r>
            <a:r>
              <a:rPr lang="en-GB" sz="1200" b="1" dirty="0">
                <a:solidFill>
                  <a:srgbClr val="F08621"/>
                </a:solidFill>
              </a:rPr>
              <a:t>tea, coffee, or </a:t>
            </a:r>
            <a:r>
              <a:rPr kumimoji="0" lang="en-GB" sz="1200" b="1" i="0" u="none" strike="noStrike" kern="1200" cap="none" spc="0" normalizeH="0" baseline="0" noProof="0" dirty="0">
                <a:ln>
                  <a:noFill/>
                </a:ln>
                <a:solidFill>
                  <a:srgbClr val="F08621"/>
                </a:solidFill>
                <a:effectLst/>
                <a:uLnTx/>
                <a:uFillTx/>
                <a:ea typeface="+mn-ea"/>
                <a:cs typeface="+mn-cs"/>
              </a:rPr>
              <a:t>energy drinks late in the day, and avoid heavy meals close to bedtime.</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What you consume in the evening can affect your sleep. Cut back on caffeine from coffee, tea, or energy drinks, especially late in the day. Avoiding large meals before bed may also help to improve your sleep.</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1" i="0" u="none" strike="noStrike" kern="1200" cap="none" spc="0" normalizeH="0" baseline="0" noProof="0" dirty="0">
                <a:ln>
                  <a:noFill/>
                </a:ln>
                <a:solidFill>
                  <a:srgbClr val="F08621"/>
                </a:solidFill>
                <a:effectLst/>
                <a:uLnTx/>
                <a:uFillTx/>
                <a:ea typeface="+mn-ea"/>
                <a:cs typeface="+mn-cs"/>
              </a:rPr>
              <a:t>Try to get some exercise every day.</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F08621"/>
                </a:solidFill>
                <a:effectLst/>
                <a:uLnTx/>
                <a:uFillTx/>
                <a:ea typeface="+mn-ea"/>
                <a:cs typeface="+mn-cs"/>
              </a:rPr>
              <a:t>Exercising each day provides a lot of benefits and will improve your sleep. Try for at least 30 minutes of physical activity each day. Avoid heavy exercising close to bedtime though, as this will make it hard for your body and brain to wind down.</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indent="-457200">
              <a:buFont typeface="+mj-lt"/>
              <a:buAutoNum type="arabicPeriod"/>
              <a:defRPr/>
            </a:pPr>
            <a:r>
              <a:rPr kumimoji="0" lang="en-GB" sz="1200" b="1" i="0" u="none" strike="noStrike" kern="1200" cap="none" spc="0" normalizeH="0" baseline="0" noProof="0" dirty="0">
                <a:ln>
                  <a:noFill/>
                </a:ln>
                <a:solidFill>
                  <a:srgbClr val="F08621"/>
                </a:solidFill>
                <a:effectLst/>
                <a:uLnTx/>
                <a:uFillTx/>
                <a:ea typeface="+mn-ea"/>
                <a:cs typeface="+mn-cs"/>
              </a:rPr>
              <a:t>Expose yourself to natural sunlight early in the day, ideally before 10am.</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2E3138"/>
                </a:solidFill>
                <a:effectLst/>
                <a:uLnTx/>
                <a:uFillTx/>
                <a:ea typeface="+mn-ea"/>
                <a:cs typeface="+mn-cs"/>
              </a:rPr>
              <a:t>Getting natural light early in the day helps make sure your internal clock is keeping good time and will help you to sleep better at night.</a:t>
            </a:r>
            <a:br>
              <a:rPr kumimoji="0" lang="en-GB" sz="1200" b="1" i="0" u="none" strike="noStrike" kern="1200" cap="none" spc="0" normalizeH="0" baseline="0" noProof="0" dirty="0">
                <a:ln>
                  <a:noFill/>
                </a:ln>
                <a:solidFill>
                  <a:srgbClr val="F08621"/>
                </a:solidFill>
                <a:effectLst/>
                <a:uLnTx/>
                <a:uFillTx/>
                <a:ea typeface="+mn-ea"/>
                <a:cs typeface="+mn-cs"/>
              </a:rPr>
            </a:br>
            <a:endParaRPr kumimoji="0" lang="en-GB" sz="1200" b="1" i="0" u="none" strike="noStrike" kern="1200" cap="none" spc="0" normalizeH="0" baseline="0" noProof="0" dirty="0">
              <a:ln>
                <a:noFill/>
              </a:ln>
              <a:solidFill>
                <a:srgbClr val="F08621"/>
              </a:solidFill>
              <a:effectLst/>
              <a:uLnTx/>
              <a:uFillTx/>
              <a:ea typeface="+mn-ea"/>
              <a:cs typeface="+mn-cs"/>
            </a:endParaRPr>
          </a:p>
          <a:p>
            <a:pPr marL="457200" indent="-457200">
              <a:buFont typeface="+mj-lt"/>
              <a:buAutoNum type="arabicPeriod"/>
              <a:defRPr/>
            </a:pPr>
            <a:r>
              <a:rPr kumimoji="0" lang="en-GB" sz="1200" b="1" i="0" u="none" strike="noStrike" kern="1200" cap="none" spc="0" normalizeH="0" baseline="0" noProof="0" dirty="0">
                <a:ln>
                  <a:noFill/>
                </a:ln>
                <a:solidFill>
                  <a:srgbClr val="F08621"/>
                </a:solidFill>
                <a:effectLst/>
                <a:uLnTx/>
                <a:uFillTx/>
                <a:ea typeface="+mn-ea"/>
                <a:cs typeface="+mn-cs"/>
              </a:rPr>
              <a:t>Don’t have any naps after 3pm.</a:t>
            </a:r>
            <a:br>
              <a:rPr kumimoji="0" lang="en-GB" sz="1200" b="1" i="0" u="none" strike="noStrike" kern="1200" cap="none" spc="0" normalizeH="0" baseline="0" noProof="0" dirty="0">
                <a:ln>
                  <a:noFill/>
                </a:ln>
                <a:solidFill>
                  <a:srgbClr val="F08621"/>
                </a:solidFill>
                <a:effectLst/>
                <a:uLnTx/>
                <a:uFillTx/>
                <a:ea typeface="+mn-ea"/>
                <a:cs typeface="+mn-cs"/>
              </a:rPr>
            </a:br>
            <a:br>
              <a:rPr kumimoji="0" lang="en-GB" sz="1200" b="1" i="0" u="none" strike="noStrike" kern="1200" cap="none" spc="0" normalizeH="0" baseline="0" noProof="0" dirty="0">
                <a:ln>
                  <a:noFill/>
                </a:ln>
                <a:solidFill>
                  <a:srgbClr val="F08621"/>
                </a:solidFill>
                <a:effectLst/>
                <a:uLnTx/>
                <a:uFillTx/>
                <a:ea typeface="+mn-ea"/>
                <a:cs typeface="+mn-cs"/>
              </a:rPr>
            </a:br>
            <a:r>
              <a:rPr kumimoji="0" lang="en-GB" sz="1200" b="0" i="0" u="none" strike="noStrike" kern="1200" cap="none" spc="0" normalizeH="0" baseline="0" noProof="0" dirty="0">
                <a:ln>
                  <a:noFill/>
                </a:ln>
                <a:solidFill>
                  <a:srgbClr val="2E3138"/>
                </a:solidFill>
                <a:effectLst/>
                <a:uLnTx/>
                <a:uFillTx/>
                <a:ea typeface="+mn-ea"/>
                <a:cs typeface="+mn-cs"/>
              </a:rPr>
              <a:t>A well-timed nap can help you feel more alert during the day and make up for lost sleep, but napping too late in the afternoon will make it difficult to fall asleep when bedtime rolls around. Experts recommend keeping naps to around 20 minutes and avoiding naps after around 3pm.</a:t>
            </a:r>
            <a:endParaRPr kumimoji="0" lang="en-GB" sz="1200" b="1" i="0" u="none" strike="noStrike" kern="1200" cap="none" spc="0" normalizeH="0" baseline="0" noProof="0" dirty="0">
              <a:ln>
                <a:noFill/>
              </a:ln>
              <a:solidFill>
                <a:srgbClr val="F08621"/>
              </a:solidFill>
              <a:effectLst/>
              <a:uLnTx/>
              <a:uFillTx/>
              <a:ea typeface="+mn-ea"/>
              <a:cs typeface="+mn-cs"/>
            </a:endParaRPr>
          </a:p>
        </p:txBody>
      </p:sp>
      <p:sp>
        <p:nvSpPr>
          <p:cNvPr id="4" name="Slide Number Placeholder 3"/>
          <p:cNvSpPr>
            <a:spLocks noGrp="1"/>
          </p:cNvSpPr>
          <p:nvPr>
            <p:ph type="sldNum" sz="quarter" idx="5"/>
          </p:nvPr>
        </p:nvSpPr>
        <p:spPr/>
        <p:txBody>
          <a:bodyPr/>
          <a:lstStyle/>
          <a:p>
            <a:fld id="{7393344B-2FC4-429C-B16F-9E4A9DA0D530}" type="slidenum">
              <a:rPr lang="en-IE" smtClean="0"/>
              <a:t>9</a:t>
            </a:fld>
            <a:endParaRPr lang="en-IE"/>
          </a:p>
        </p:txBody>
      </p:sp>
    </p:spTree>
    <p:extLst>
      <p:ext uri="{BB962C8B-B14F-4D97-AF65-F5344CB8AC3E}">
        <p14:creationId xmlns:p14="http://schemas.microsoft.com/office/powerpoint/2010/main" val="525456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2E5A-E1E2-A1AB-7989-0546924DC6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08B9AB36-39D9-8CF4-615A-3781DB141D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04EA1E1-5A0B-0CE3-0D50-8A3CA020F606}"/>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9CE8CF18-01FB-7E10-FD64-BEAEB8817F7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AFDE934-70EE-504D-1B06-EBE5B3268A5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2919378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62DA1-5436-1004-597A-044FDECFA414}"/>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9945C03-5620-4370-C003-E7BA2E2E05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4BFEB8-D21F-DE55-5697-F8D4B2DD9342}"/>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AA21E63-4C9B-DAAE-9031-2FD53B9F235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3A9B80E-B26E-F457-77A0-CB054F0A7811}"/>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655156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390F0B-B27F-C310-2EE0-BDFB4AC2EE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8FDAE6F4-6BD0-2909-9335-B41C76197D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0CC23BB-0CE9-BE0F-E3AB-8552CF95D8A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45B5A5AE-1D1B-A457-8971-6BF1513A390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E8AD0FA-9710-0BB5-D8BC-7B7F718A8633}"/>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85578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8C08-8AC7-92E1-E865-2A7EB0091DC2}"/>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A8A7C5B-9319-DEB6-1CCC-51E9DAD1F7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C21CDF9-C560-5B34-BB57-2902BFA5881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33FCE663-E4EF-332A-4220-0D6CED75D75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357D8D4-6971-FCBB-6FB1-D50DC2ED51A0}"/>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91513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B0AB-E15B-F8FA-4C31-B07028839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F482BC2-FBCE-1410-2C9D-E20349C572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DE836E-9395-2B41-E44D-80DB49910B68}"/>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5" name="Footer Placeholder 4">
            <a:extLst>
              <a:ext uri="{FF2B5EF4-FFF2-40B4-BE49-F238E27FC236}">
                <a16:creationId xmlns:a16="http://schemas.microsoft.com/office/drawing/2014/main" id="{76DF0B35-2D0A-36FB-CA14-058E2027374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881F2F3-C775-DEE6-E3EF-4ABBCEAE6E89}"/>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755066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9B1DC-EE15-8924-754C-9E484AEA1255}"/>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FC74916-2F8C-A244-C152-3CDE296A85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BE88287-5A06-0BA7-F911-7D7B732020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F72F6301-54B1-E29D-4BFA-57228924EA9C}"/>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692457B8-ADEF-7705-4DF9-B89488F23C5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49F5283-719F-D05E-8167-9F782441F1EC}"/>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89018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19DC-2B07-AC1B-59E3-1A1F8C04008A}"/>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D55012D1-657C-AF13-C367-8D62AC1B9B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C0B56F-1706-C7EA-A86F-4112DF6F88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0E0DB446-1FD7-F86A-D2C6-FC707ADEAE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54CA87-2A04-3FE0-78D7-83446C42C2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6F40579-C5E8-F255-544C-A8829662BADB}"/>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8" name="Footer Placeholder 7">
            <a:extLst>
              <a:ext uri="{FF2B5EF4-FFF2-40B4-BE49-F238E27FC236}">
                <a16:creationId xmlns:a16="http://schemas.microsoft.com/office/drawing/2014/main" id="{84F80CA8-6156-C6FC-D45F-6DCB556931B8}"/>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1A9F624-AFF3-F5E0-F734-FD325DF2C377}"/>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07744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296D3-72C6-9D72-EFFC-F80B6F7C09F3}"/>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DC345F3A-EC79-6BD8-ABF6-06C605473DA3}"/>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4" name="Footer Placeholder 3">
            <a:extLst>
              <a:ext uri="{FF2B5EF4-FFF2-40B4-BE49-F238E27FC236}">
                <a16:creationId xmlns:a16="http://schemas.microsoft.com/office/drawing/2014/main" id="{102CF648-7505-7ADC-77A1-D0C70735285D}"/>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3F5F4CD5-2C26-C0DD-04C5-6680D4691426}"/>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95037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D46705-740B-BEED-E298-2B1E08A45C8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3" name="Footer Placeholder 2">
            <a:extLst>
              <a:ext uri="{FF2B5EF4-FFF2-40B4-BE49-F238E27FC236}">
                <a16:creationId xmlns:a16="http://schemas.microsoft.com/office/drawing/2014/main" id="{EFFF6EB1-9183-76DC-0843-292B3E31B542}"/>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C8E41D1-AB8C-7862-AAED-61D59864DCDF}"/>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3622339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33E9C-0867-5568-D9D8-21BF902A33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E284988B-A987-0F4A-081D-C58F2A5289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AEA04F98-3DE0-B03E-7F69-3C2A9B1ADE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B7BCC-E34D-F82B-0E50-A03E2D82CE1E}"/>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4B35EE8A-EA30-004F-D7BE-04F54231B4F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A6E426D-854F-41F8-50C0-E2E7FB0D5F7D}"/>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149769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5EEE2-FA84-8113-FCC8-4BD895DA9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B15564CF-3CA4-23F5-C181-709D17C5E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CBC71E3D-E87A-E7C5-00E4-3E438B69F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0B94A2-8C5C-938F-9669-84353F27AB9F}"/>
              </a:ext>
            </a:extLst>
          </p:cNvPr>
          <p:cNvSpPr>
            <a:spLocks noGrp="1"/>
          </p:cNvSpPr>
          <p:nvPr>
            <p:ph type="dt" sz="half" idx="10"/>
          </p:nvPr>
        </p:nvSpPr>
        <p:spPr/>
        <p:txBody>
          <a:bodyPr/>
          <a:lstStyle/>
          <a:p>
            <a:fld id="{D21E356E-444D-4D0E-AFE8-4F7C6D59343B}" type="datetimeFigureOut">
              <a:rPr lang="en-IE" smtClean="0"/>
              <a:t>04/12/2023</a:t>
            </a:fld>
            <a:endParaRPr lang="en-IE"/>
          </a:p>
        </p:txBody>
      </p:sp>
      <p:sp>
        <p:nvSpPr>
          <p:cNvPr id="6" name="Footer Placeholder 5">
            <a:extLst>
              <a:ext uri="{FF2B5EF4-FFF2-40B4-BE49-F238E27FC236}">
                <a16:creationId xmlns:a16="http://schemas.microsoft.com/office/drawing/2014/main" id="{F61F212C-78B7-3BF9-8A0A-75D00730523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61DDDCA-2D71-9315-AC05-6854402249E4}"/>
              </a:ext>
            </a:extLst>
          </p:cNvPr>
          <p:cNvSpPr>
            <a:spLocks noGrp="1"/>
          </p:cNvSpPr>
          <p:nvPr>
            <p:ph type="sldNum" sz="quarter" idx="12"/>
          </p:nvPr>
        </p:nvSpPr>
        <p:spPr/>
        <p:txBody>
          <a:bodyPr/>
          <a:lstStyle/>
          <a:p>
            <a:fld id="{2DBBF19F-C95A-43C8-84DF-79EA717565F7}" type="slidenum">
              <a:rPr lang="en-IE" smtClean="0"/>
              <a:t>‹#›</a:t>
            </a:fld>
            <a:endParaRPr lang="en-IE"/>
          </a:p>
        </p:txBody>
      </p:sp>
    </p:spTree>
    <p:extLst>
      <p:ext uri="{BB962C8B-B14F-4D97-AF65-F5344CB8AC3E}">
        <p14:creationId xmlns:p14="http://schemas.microsoft.com/office/powerpoint/2010/main" val="80258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1E64D-8620-6E02-A8FD-EEB1C689CB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E" dirty="0"/>
          </a:p>
        </p:txBody>
      </p:sp>
      <p:sp>
        <p:nvSpPr>
          <p:cNvPr id="3" name="Text Placeholder 2">
            <a:extLst>
              <a:ext uri="{FF2B5EF4-FFF2-40B4-BE49-F238E27FC236}">
                <a16:creationId xmlns:a16="http://schemas.microsoft.com/office/drawing/2014/main" id="{AC1836A1-CE05-DBFB-D3BD-D30965C999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
        <p:nvSpPr>
          <p:cNvPr id="4" name="Date Placeholder 3">
            <a:extLst>
              <a:ext uri="{FF2B5EF4-FFF2-40B4-BE49-F238E27FC236}">
                <a16:creationId xmlns:a16="http://schemas.microsoft.com/office/drawing/2014/main" id="{701F5343-9E49-5452-86B8-F35353A94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D21E356E-444D-4D0E-AFE8-4F7C6D59343B}" type="datetimeFigureOut">
              <a:rPr lang="en-IE" smtClean="0"/>
              <a:pPr/>
              <a:t>04/12/2023</a:t>
            </a:fld>
            <a:endParaRPr lang="en-IE" dirty="0"/>
          </a:p>
        </p:txBody>
      </p:sp>
      <p:sp>
        <p:nvSpPr>
          <p:cNvPr id="5" name="Footer Placeholder 4">
            <a:extLst>
              <a:ext uri="{FF2B5EF4-FFF2-40B4-BE49-F238E27FC236}">
                <a16:creationId xmlns:a16="http://schemas.microsoft.com/office/drawing/2014/main" id="{70527AFB-F045-77D6-0D37-49EC6B1BB8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en-IE" dirty="0"/>
          </a:p>
        </p:txBody>
      </p:sp>
      <p:sp>
        <p:nvSpPr>
          <p:cNvPr id="6" name="Slide Number Placeholder 5">
            <a:extLst>
              <a:ext uri="{FF2B5EF4-FFF2-40B4-BE49-F238E27FC236}">
                <a16:creationId xmlns:a16="http://schemas.microsoft.com/office/drawing/2014/main" id="{6404CC17-F927-C9F0-D454-D893EEA9DC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2DBBF19F-C95A-43C8-84DF-79EA717565F7}" type="slidenum">
              <a:rPr lang="en-IE" smtClean="0"/>
              <a:pPr/>
              <a:t>‹#›</a:t>
            </a:fld>
            <a:endParaRPr lang="en-IE" dirty="0"/>
          </a:p>
        </p:txBody>
      </p:sp>
    </p:spTree>
    <p:extLst>
      <p:ext uri="{BB962C8B-B14F-4D97-AF65-F5344CB8AC3E}">
        <p14:creationId xmlns:p14="http://schemas.microsoft.com/office/powerpoint/2010/main" val="25619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8.sv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22.jpg"/><Relationship Id="rId4" Type="http://schemas.openxmlformats.org/officeDocument/2006/relationships/image" Target="../media/image21.sv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hyperlink" Target="https://thefacts.planetyouth.ie/lesson-3-improving-sleep/"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6.sv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6802BA-2616-FF9E-0BC3-9D9E19CD33EB}"/>
              </a:ext>
            </a:extLst>
          </p:cNvPr>
          <p:cNvSpPr/>
          <p:nvPr/>
        </p:nvSpPr>
        <p:spPr>
          <a:xfrm>
            <a:off x="0" y="0"/>
            <a:ext cx="12192000" cy="6858000"/>
          </a:xfrm>
          <a:prstGeom prst="rect">
            <a:avLst/>
          </a:prstGeom>
          <a:solidFill>
            <a:schemeClr val="bg1"/>
          </a:solidFill>
          <a:ln w="57150">
            <a:solidFill>
              <a:srgbClr val="F086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2" name="Title 1">
            <a:extLst>
              <a:ext uri="{FF2B5EF4-FFF2-40B4-BE49-F238E27FC236}">
                <a16:creationId xmlns:a16="http://schemas.microsoft.com/office/drawing/2014/main" id="{DDA510BB-DFCF-BCE0-15B4-76861BA8B38D}"/>
              </a:ext>
            </a:extLst>
          </p:cNvPr>
          <p:cNvSpPr>
            <a:spLocks noGrp="1"/>
          </p:cNvSpPr>
          <p:nvPr>
            <p:ph type="ctrTitle"/>
          </p:nvPr>
        </p:nvSpPr>
        <p:spPr>
          <a:xfrm>
            <a:off x="62144" y="0"/>
            <a:ext cx="12064753" cy="2387600"/>
          </a:xfrm>
        </p:spPr>
        <p:txBody>
          <a:bodyPr>
            <a:normAutofit/>
          </a:bodyPr>
          <a:lstStyle/>
          <a:p>
            <a:r>
              <a:rPr lang="en-IE" sz="6600" b="1" dirty="0">
                <a:solidFill>
                  <a:schemeClr val="accent1"/>
                </a:solidFill>
                <a:effectLst/>
                <a:ea typeface="Calibri" panose="020F0502020204030204" pitchFamily="34" charset="0"/>
                <a:cs typeface="Times New Roman" panose="02020603050405020304" pitchFamily="18" charset="0"/>
              </a:rPr>
              <a:t>The importance of sleep</a:t>
            </a:r>
            <a:endParaRPr lang="en-IE" sz="6600" dirty="0">
              <a:solidFill>
                <a:schemeClr val="accent1"/>
              </a:solidFill>
            </a:endParaRPr>
          </a:p>
        </p:txBody>
      </p:sp>
      <p:sp>
        <p:nvSpPr>
          <p:cNvPr id="3" name="Subtitle 2">
            <a:extLst>
              <a:ext uri="{FF2B5EF4-FFF2-40B4-BE49-F238E27FC236}">
                <a16:creationId xmlns:a16="http://schemas.microsoft.com/office/drawing/2014/main" id="{A3046558-38CB-E369-FE24-4F2FE5A715C6}"/>
              </a:ext>
            </a:extLst>
          </p:cNvPr>
          <p:cNvSpPr>
            <a:spLocks noGrp="1"/>
          </p:cNvSpPr>
          <p:nvPr>
            <p:ph type="subTitle" idx="1"/>
          </p:nvPr>
        </p:nvSpPr>
        <p:spPr>
          <a:xfrm>
            <a:off x="1" y="2814639"/>
            <a:ext cx="12126896" cy="1655762"/>
          </a:xfrm>
        </p:spPr>
        <p:txBody>
          <a:bodyPr>
            <a:normAutofit fontScale="92500" lnSpcReduction="20000"/>
          </a:bodyPr>
          <a:lstStyle/>
          <a:p>
            <a:r>
              <a:rPr lang="en-IE" sz="3200" dirty="0">
                <a:solidFill>
                  <a:srgbClr val="F08621"/>
                </a:solidFill>
              </a:rPr>
              <a:t>Lesson 3</a:t>
            </a:r>
          </a:p>
          <a:p>
            <a:endParaRPr lang="en-IE" dirty="0"/>
          </a:p>
          <a:p>
            <a:r>
              <a:rPr lang="en-IE" sz="6500" b="1" dirty="0">
                <a:solidFill>
                  <a:srgbClr val="F08621"/>
                </a:solidFill>
              </a:rPr>
              <a:t>Improving my sleep</a:t>
            </a:r>
          </a:p>
        </p:txBody>
      </p:sp>
      <p:pic>
        <p:nvPicPr>
          <p:cNvPr id="7" name="Picture 6" descr="A logo with colorful text&#10;&#10;Description automatically generated">
            <a:extLst>
              <a:ext uri="{FF2B5EF4-FFF2-40B4-BE49-F238E27FC236}">
                <a16:creationId xmlns:a16="http://schemas.microsoft.com/office/drawing/2014/main" id="{F1F831EE-DB31-8B5D-9543-F764E9B19F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6000" y="5347708"/>
            <a:ext cx="1440000" cy="1377240"/>
          </a:xfrm>
          <a:prstGeom prst="rect">
            <a:avLst/>
          </a:prstGeom>
        </p:spPr>
      </p:pic>
      <p:sp>
        <p:nvSpPr>
          <p:cNvPr id="5" name="TextBox 4">
            <a:extLst>
              <a:ext uri="{FF2B5EF4-FFF2-40B4-BE49-F238E27FC236}">
                <a16:creationId xmlns:a16="http://schemas.microsoft.com/office/drawing/2014/main" id="{412E082E-B07B-760D-1C74-76A97D3B6FA6}"/>
              </a:ext>
            </a:extLst>
          </p:cNvPr>
          <p:cNvSpPr txBox="1"/>
          <p:nvPr/>
        </p:nvSpPr>
        <p:spPr>
          <a:xfrm>
            <a:off x="11121057" y="6509504"/>
            <a:ext cx="1005840" cy="215444"/>
          </a:xfrm>
          <a:prstGeom prst="rect">
            <a:avLst/>
          </a:prstGeom>
          <a:noFill/>
        </p:spPr>
        <p:txBody>
          <a:bodyPr wrap="square" rtlCol="0">
            <a:spAutoFit/>
          </a:bodyPr>
          <a:lstStyle/>
          <a:p>
            <a:r>
              <a:rPr lang="en-US" sz="800" dirty="0">
                <a:solidFill>
                  <a:srgbClr val="F08621"/>
                </a:solidFill>
                <a:effectLst/>
                <a:latin typeface="Arial" panose="020B0604020202020204" pitchFamily="34" charset="0"/>
                <a:ea typeface="Tahoma" panose="020B0604030504040204" pitchFamily="34" charset="0"/>
                <a:cs typeface="Arial" panose="020B0604020202020204" pitchFamily="34" charset="0"/>
              </a:rPr>
              <a:t>Version 1 2023</a:t>
            </a:r>
            <a:endParaRPr lang="en-IE" sz="800" dirty="0">
              <a:latin typeface="Arial" panose="020B0604020202020204" pitchFamily="34" charset="0"/>
            </a:endParaRPr>
          </a:p>
        </p:txBody>
      </p:sp>
    </p:spTree>
    <p:extLst>
      <p:ext uri="{BB962C8B-B14F-4D97-AF65-F5344CB8AC3E}">
        <p14:creationId xmlns:p14="http://schemas.microsoft.com/office/powerpoint/2010/main" val="2077294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Other things to think about</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479384" y="2378054"/>
            <a:ext cx="10992179" cy="3416320"/>
          </a:xfrm>
          <a:prstGeom prst="rect">
            <a:avLst/>
          </a:prstGeom>
          <a:noFill/>
        </p:spPr>
        <p:txBody>
          <a:bodyPr wrap="square" rtlCol="0">
            <a:spAutoFit/>
          </a:bodyPr>
          <a:lstStyle/>
          <a:p>
            <a:pPr>
              <a:defRPr/>
            </a:pPr>
            <a:r>
              <a:rPr kumimoji="0" lang="en-GB" sz="27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Managing your stress. </a:t>
            </a:r>
            <a:r>
              <a:rPr kumimoji="0" lang="en-GB" sz="2700" b="1" i="0" strike="noStrike" kern="1200" cap="none" spc="0" normalizeH="0" baseline="0" noProof="0" dirty="0">
                <a:ln>
                  <a:noFill/>
                </a:ln>
                <a:solidFill>
                  <a:srgbClr val="F08621"/>
                </a:solidFill>
                <a:effectLst/>
                <a:uLnTx/>
                <a:uFillTx/>
                <a:latin typeface="Arial" panose="020B0604020202020204" pitchFamily="34" charset="0"/>
                <a:ea typeface="+mn-ea"/>
                <a:cs typeface="+mn-cs"/>
              </a:rPr>
              <a:t>Stress</a:t>
            </a:r>
            <a:r>
              <a:rPr kumimoji="0" lang="en-GB" sz="27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 is a normal reaction to difficult experiences but high levels of stress, or stress left unaddressed it can significantly interfere with your sleep. Finding ways to manage your stress will make it easier for you to sleep at night. </a:t>
            </a:r>
            <a:br>
              <a:rPr kumimoji="0" lang="en-GB" sz="27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br>
            <a:br>
              <a:rPr kumimoji="0" lang="en-GB" sz="2700" b="0"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br>
            <a:r>
              <a:rPr kumimoji="0" lang="en-GB" sz="27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Managing your time</a:t>
            </a:r>
            <a:r>
              <a:rPr lang="en-GB" sz="2700" b="1" dirty="0">
                <a:solidFill>
                  <a:schemeClr val="accent1"/>
                </a:solidFill>
                <a:latin typeface="Arial" panose="020B0604020202020204" pitchFamily="34" charset="0"/>
              </a:rPr>
              <a:t>.</a:t>
            </a:r>
            <a:r>
              <a:rPr kumimoji="0" lang="en-GB" sz="27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 Effective use of your time will free up the opportunity to get loads more sleep. Good time management skills can be learnt and are an asset in most areas of your life.</a:t>
            </a:r>
            <a:endParaRPr kumimoji="0" lang="en-IE" sz="27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3528805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Good Routines</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7" name="TextBox 6">
            <a:extLst>
              <a:ext uri="{FF2B5EF4-FFF2-40B4-BE49-F238E27FC236}">
                <a16:creationId xmlns:a16="http://schemas.microsoft.com/office/drawing/2014/main" id="{8FA221DE-B2C6-89B6-04B1-45979E73E41B}"/>
              </a:ext>
            </a:extLst>
          </p:cNvPr>
          <p:cNvSpPr txBox="1"/>
          <p:nvPr/>
        </p:nvSpPr>
        <p:spPr>
          <a:xfrm>
            <a:off x="467804" y="2426017"/>
            <a:ext cx="11256389" cy="4231928"/>
          </a:xfrm>
          <a:prstGeom prst="rect">
            <a:avLst/>
          </a:prstGeom>
          <a:noFill/>
        </p:spPr>
        <p:txBody>
          <a:bodyPr wrap="square" rtlCol="0">
            <a:spAutoFit/>
          </a:bodyPr>
          <a:lstStyle/>
          <a:p>
            <a:r>
              <a:rPr kumimoji="0" lang="en-GB" sz="28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Routines really do matter.</a:t>
            </a:r>
            <a:endParaRPr kumimoji="0" lang="en-GB" sz="28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endParaRPr kumimoji="0" lang="en-GB" sz="1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r>
              <a:rPr kumimoji="0" lang="en-GB" sz="25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Research shows that people who follow bedtime routines are more likely to go to sleep earlier, take less time falling asleep, sleep longer, and wake up less during the night. A consistent routine also helps train your brain that it’s time to get ready for bed.</a:t>
            </a:r>
          </a:p>
          <a:p>
            <a:endParaRPr lang="en-GB" sz="1100" b="1" dirty="0">
              <a:solidFill>
                <a:srgbClr val="F08621"/>
              </a:solidFill>
              <a:latin typeface="Arial" panose="020B0604020202020204" pitchFamily="34" charset="0"/>
            </a:endParaRPr>
          </a:p>
          <a:p>
            <a:r>
              <a:rPr kumimoji="0" lang="en-GB" sz="25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Routines are different for everyone, so decide on your own, just remember that good sleep routines start well before lights-out.  </a:t>
            </a:r>
            <a:br>
              <a:rPr kumimoji="0" lang="en-GB" sz="25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br>
            <a:r>
              <a:rPr kumimoji="0" lang="en-GB" sz="25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In fact, we can have wind-down routines, bedtime routines, and morning routines that will each help </a:t>
            </a:r>
            <a:r>
              <a:rPr lang="en-GB" sz="2500" b="1" dirty="0">
                <a:solidFill>
                  <a:schemeClr val="accent1"/>
                </a:solidFill>
                <a:latin typeface="Arial" panose="020B0604020202020204" pitchFamily="34" charset="0"/>
              </a:rPr>
              <a:t>us get more sleep.</a:t>
            </a:r>
            <a:endParaRPr lang="en-IE" sz="2500" dirty="0">
              <a:solidFill>
                <a:schemeClr val="accent1"/>
              </a:solidFill>
              <a:latin typeface="Arial" panose="020B0604020202020204" pitchFamily="34" charset="0"/>
            </a:endParaRPr>
          </a:p>
          <a:p>
            <a:endParaRPr lang="en-IE" dirty="0">
              <a:latin typeface="Arial" panose="020B0604020202020204" pitchFamily="34" charset="0"/>
            </a:endParaRPr>
          </a:p>
        </p:txBody>
      </p:sp>
    </p:spTree>
    <p:extLst>
      <p:ext uri="{BB962C8B-B14F-4D97-AF65-F5344CB8AC3E}">
        <p14:creationId xmlns:p14="http://schemas.microsoft.com/office/powerpoint/2010/main" val="1275488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Example of a wind-down </a:t>
            </a:r>
            <a:r>
              <a:rPr lang="en-IE" b="1" dirty="0">
                <a:solidFill>
                  <a:srgbClr val="F08621"/>
                </a:solidFill>
                <a:latin typeface="Arial" panose="020B0604020202020204" pitchFamily="34" charset="0"/>
              </a:rPr>
              <a:t>r</a:t>
            </a:r>
            <a:r>
              <a:rPr kumimoji="0" lang="en-IE" sz="4400" b="1" i="0" u="none" strike="noStrike" kern="1200" cap="none" spc="0" normalizeH="0" baseline="0" noProof="0" dirty="0" err="1">
                <a:ln>
                  <a:noFill/>
                </a:ln>
                <a:solidFill>
                  <a:srgbClr val="F08621"/>
                </a:solidFill>
                <a:effectLst/>
                <a:uLnTx/>
                <a:uFillTx/>
                <a:latin typeface="Arial" panose="020B0604020202020204" pitchFamily="34" charset="0"/>
                <a:ea typeface="+mj-ea"/>
                <a:cs typeface="+mj-cs"/>
              </a:rPr>
              <a:t>outine</a:t>
            </a:r>
            <a:endPar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endParaRP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7" name="TextBox 6">
            <a:extLst>
              <a:ext uri="{FF2B5EF4-FFF2-40B4-BE49-F238E27FC236}">
                <a16:creationId xmlns:a16="http://schemas.microsoft.com/office/drawing/2014/main" id="{8FA221DE-B2C6-89B6-04B1-45979E73E41B}"/>
              </a:ext>
            </a:extLst>
          </p:cNvPr>
          <p:cNvSpPr txBox="1"/>
          <p:nvPr/>
        </p:nvSpPr>
        <p:spPr>
          <a:xfrm>
            <a:off x="467804" y="2426017"/>
            <a:ext cx="11256389" cy="3754874"/>
          </a:xfrm>
          <a:prstGeom prst="rect">
            <a:avLst/>
          </a:prstGeom>
          <a:noFill/>
        </p:spPr>
        <p:txBody>
          <a:bodyPr wrap="square" rtlCol="0">
            <a:spAutoFit/>
          </a:bodyPr>
          <a:lstStyle/>
          <a:p>
            <a:r>
              <a:rPr kumimoji="0" lang="en-GB" sz="28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Starts 60 minutes before bedtime.</a:t>
            </a:r>
            <a:endParaRPr kumimoji="0" lang="en-GB" sz="28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endParaRPr kumimoji="0" lang="en-GB" sz="1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indent="-342900">
              <a:buClr>
                <a:srgbClr val="F08621"/>
              </a:buClr>
              <a:buFont typeface="Arial" panose="020B0604020202020204" pitchFamily="34" charset="0"/>
              <a:buChar cha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Turn off the overhead lights in the house or in your room, turn on lamps instead.</a:t>
            </a:r>
          </a:p>
          <a:p>
            <a:pPr marL="342900" indent="-342900">
              <a:buClr>
                <a:srgbClr val="F08621"/>
              </a:buClr>
              <a:buFont typeface="Arial" panose="020B0604020202020204" pitchFamily="34" charset="0"/>
              <a:buChar char="•"/>
            </a:pPr>
            <a:r>
              <a:rPr lang="en-GB" sz="2200" b="1" dirty="0">
                <a:solidFill>
                  <a:srgbClr val="F08621"/>
                </a:solidFill>
                <a:latin typeface="Arial" panose="020B0604020202020204" pitchFamily="34" charset="0"/>
              </a:rPr>
              <a:t>Have a last check-in on your phone and p</a:t>
            </a:r>
            <a:r>
              <a:rPr kumimoji="0" lang="en-GB" sz="2200" b="1" i="0" u="none" strike="noStrike" kern="1200" cap="none" spc="0" normalizeH="0" baseline="0" noProof="0" dirty="0" err="1">
                <a:ln>
                  <a:noFill/>
                </a:ln>
                <a:solidFill>
                  <a:srgbClr val="F08621"/>
                </a:solidFill>
                <a:effectLst/>
                <a:uLnTx/>
                <a:uFillTx/>
                <a:latin typeface="Arial" panose="020B0604020202020204" pitchFamily="34" charset="0"/>
                <a:ea typeface="+mn-ea"/>
                <a:cs typeface="+mn-cs"/>
              </a:rPr>
              <a:t>ut</a:t>
            </a: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 it on charge in the kitchen or hallway.</a:t>
            </a:r>
          </a:p>
          <a:p>
            <a:pPr marL="342900" indent="-342900">
              <a:buClr>
                <a:srgbClr val="F08621"/>
              </a:buClr>
              <a:buFont typeface="Arial" panose="020B0604020202020204" pitchFamily="34" charset="0"/>
              <a:buChar char="•"/>
            </a:pPr>
            <a:r>
              <a:rPr lang="en-GB" sz="2200" b="1" dirty="0">
                <a:solidFill>
                  <a:srgbClr val="F08621"/>
                </a:solidFill>
                <a:latin typeface="Arial" panose="020B0604020202020204" pitchFamily="34" charset="0"/>
              </a:rPr>
              <a:t>Get your bag sorted for the morning.</a:t>
            </a:r>
          </a:p>
          <a:p>
            <a:pPr marL="342900" indent="-342900">
              <a:buClr>
                <a:srgbClr val="F08621"/>
              </a:buClr>
              <a:buFont typeface="Arial" panose="020B0604020202020204" pitchFamily="34" charset="0"/>
              <a:buChar cha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Take a shower or bath.</a:t>
            </a:r>
          </a:p>
          <a:p>
            <a:pPr marL="342900" indent="-342900">
              <a:buClr>
                <a:srgbClr val="F08621"/>
              </a:buClr>
              <a:buFont typeface="Arial" panose="020B0604020202020204" pitchFamily="34" charset="0"/>
              <a:buChar cha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Make a bowl of cereal.</a:t>
            </a:r>
          </a:p>
          <a:p>
            <a:pPr marL="342900" indent="-342900">
              <a:buClr>
                <a:srgbClr val="F08621"/>
              </a:buClr>
              <a:buFont typeface="Arial" panose="020B0604020202020204" pitchFamily="34" charset="0"/>
              <a:buChar char="•"/>
            </a:pPr>
            <a:r>
              <a:rPr lang="en-GB" sz="2200" b="1" dirty="0">
                <a:solidFill>
                  <a:srgbClr val="F08621"/>
                </a:solidFill>
                <a:latin typeface="Arial" panose="020B0604020202020204" pitchFamily="34" charset="0"/>
              </a:rPr>
              <a:t>Do some n</a:t>
            </a:r>
            <a:r>
              <a:rPr kumimoji="0" lang="en-GB" sz="2200" b="1" i="0" u="none" strike="noStrike" kern="1200" cap="none" spc="0" normalizeH="0" baseline="0" noProof="0" dirty="0" err="1">
                <a:ln>
                  <a:noFill/>
                </a:ln>
                <a:solidFill>
                  <a:srgbClr val="F08621"/>
                </a:solidFill>
                <a:effectLst/>
                <a:uLnTx/>
                <a:uFillTx/>
                <a:latin typeface="Arial" panose="020B0604020202020204" pitchFamily="34" charset="0"/>
                <a:ea typeface="+mn-ea"/>
                <a:cs typeface="+mn-cs"/>
              </a:rPr>
              <a:t>ighttime</a:t>
            </a: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 skin care. </a:t>
            </a:r>
          </a:p>
          <a:p>
            <a:pPr marL="342900" indent="-342900">
              <a:buClr>
                <a:srgbClr val="F08621"/>
              </a:buClr>
              <a:buFont typeface="Arial" panose="020B0604020202020204" pitchFamily="34" charset="0"/>
              <a:buChar char="•"/>
            </a:pPr>
            <a:r>
              <a:rPr lang="en-GB" sz="2200" b="1" dirty="0">
                <a:solidFill>
                  <a:srgbClr val="F08621"/>
                </a:solidFill>
                <a:latin typeface="Arial" panose="020B0604020202020204" pitchFamily="34" charset="0"/>
              </a:rPr>
              <a:t>Check in with the family or </a:t>
            </a:r>
            <a:r>
              <a:rPr kumimoji="0" lang="en-GB" sz="2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watch an episode of TV with them.</a:t>
            </a:r>
          </a:p>
          <a:p>
            <a:pPr marL="342900" indent="-342900">
              <a:buClr>
                <a:srgbClr val="F08621"/>
              </a:buClr>
              <a:buFont typeface="Arial" panose="020B0604020202020204" pitchFamily="34" charset="0"/>
              <a:buChar char="•"/>
            </a:pPr>
            <a:r>
              <a:rPr lang="en-GB" sz="2200" b="1" dirty="0">
                <a:solidFill>
                  <a:srgbClr val="F08621"/>
                </a:solidFill>
                <a:latin typeface="Arial" panose="020B0604020202020204" pitchFamily="34" charset="0"/>
              </a:rPr>
              <a:t>Listen to some relaxing music.</a:t>
            </a:r>
            <a:endParaRPr lang="en-IE" sz="2200" dirty="0">
              <a:latin typeface="Arial" panose="020B0604020202020204" pitchFamily="34" charset="0"/>
            </a:endParaRPr>
          </a:p>
        </p:txBody>
      </p:sp>
    </p:spTree>
    <p:extLst>
      <p:ext uri="{BB962C8B-B14F-4D97-AF65-F5344CB8AC3E}">
        <p14:creationId xmlns:p14="http://schemas.microsoft.com/office/powerpoint/2010/main" val="4263499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Example of a bedtime routine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7" name="TextBox 6">
            <a:extLst>
              <a:ext uri="{FF2B5EF4-FFF2-40B4-BE49-F238E27FC236}">
                <a16:creationId xmlns:a16="http://schemas.microsoft.com/office/drawing/2014/main" id="{8FA221DE-B2C6-89B6-04B1-45979E73E41B}"/>
              </a:ext>
            </a:extLst>
          </p:cNvPr>
          <p:cNvSpPr txBox="1"/>
          <p:nvPr/>
        </p:nvSpPr>
        <p:spPr>
          <a:xfrm>
            <a:off x="467804" y="2426017"/>
            <a:ext cx="11256389"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Starts 15-30 minutes before bedtime.</a:t>
            </a:r>
            <a:endParaRPr kumimoji="0" lang="en-GB" sz="28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Brush your teeth</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Change into pj’s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Write in a journal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300" b="1" dirty="0">
                <a:solidFill>
                  <a:srgbClr val="F08621"/>
                </a:solidFill>
                <a:latin typeface="Arial" panose="020B0604020202020204" pitchFamily="34" charset="0"/>
              </a:rPr>
              <a:t>Set your manual alarm clock</a:t>
            </a:r>
            <a:endPar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Read a book in bed (sleep-friendly book light, not a ceiling light)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Listen to a calming </a:t>
            </a:r>
            <a:r>
              <a:rPr lang="en-GB" sz="2300" b="1" dirty="0">
                <a:solidFill>
                  <a:srgbClr val="F08621"/>
                </a:solidFill>
                <a:latin typeface="Arial" panose="020B0604020202020204" pitchFamily="34" charset="0"/>
              </a:rPr>
              <a:t>podcast, audio book or meditation. (you can set a timer)</a:t>
            </a:r>
            <a:endPar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3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Lights out (get rid of every single bit of light from your room you possibly can)</a:t>
            </a:r>
            <a:endParaRPr kumimoji="0" lang="en-IE" sz="23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72476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b="1" dirty="0">
                <a:solidFill>
                  <a:srgbClr val="F08621"/>
                </a:solidFill>
                <a:latin typeface="Arial" panose="020B0604020202020204" pitchFamily="34" charset="0"/>
              </a:rPr>
              <a:t>Sleeping problems</a:t>
            </a:r>
            <a:endPar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endParaRP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599910" y="2537236"/>
            <a:ext cx="10992179" cy="3908762"/>
          </a:xfrm>
          <a:prstGeom prst="rect">
            <a:avLst/>
          </a:prstGeom>
          <a:noFill/>
        </p:spPr>
        <p:txBody>
          <a:bodyPr wrap="square" rtlCol="0">
            <a:spAutoFit/>
          </a:bodyPr>
          <a:lstStyle/>
          <a:p>
            <a:pPr marL="107950" lvl="1" fontAlgn="base">
              <a:defRPr/>
            </a:pPr>
            <a:r>
              <a:rPr kumimoji="0" lang="en-GB" sz="28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rPr>
              <a:t>If…</a:t>
            </a:r>
          </a:p>
          <a:p>
            <a:pPr marL="450850" lvl="1" indent="-342900" fontAlgn="base">
              <a:buFont typeface="Arial" panose="020B0604020202020204" pitchFamily="34" charset="0"/>
              <a:buChar char="•"/>
              <a:defRPr/>
            </a:pPr>
            <a:endParaRPr lang="en-GB" sz="2200" b="1" dirty="0">
              <a:solidFill>
                <a:srgbClr val="F08621"/>
              </a:solidFill>
              <a:latin typeface="Arial" panose="020B0604020202020204" pitchFamily="34" charset="0"/>
              <a:cs typeface="Arial" panose="020B0604020202020204" pitchFamily="34" charset="0"/>
            </a:endParaRPr>
          </a:p>
          <a:p>
            <a:pPr marL="450850" lvl="1" indent="-342900" fontAlgn="base">
              <a:buFont typeface="Arial" panose="020B0604020202020204" pitchFamily="34" charset="0"/>
              <a:buChar char="•"/>
              <a:defRP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rPr>
              <a:t>You’re having trouble falling or staying asleep at least three nights per week</a:t>
            </a:r>
            <a:endParaRPr lang="en-GB" sz="2200" b="1" noProof="0" dirty="0">
              <a:solidFill>
                <a:srgbClr val="F08621"/>
              </a:solidFill>
              <a:latin typeface="Arial" panose="020B0604020202020204" pitchFamily="34" charset="0"/>
              <a:cs typeface="Arial" panose="020B0604020202020204" pitchFamily="34" charset="0"/>
            </a:endParaRPr>
          </a:p>
          <a:p>
            <a:pPr marL="450850" lvl="1" indent="-342900" fontAlgn="base">
              <a:buFont typeface="Arial" panose="020B0604020202020204" pitchFamily="34" charset="0"/>
              <a:buChar char="•"/>
              <a:defRP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rPr>
              <a:t>You regularly wake up feeling unrested</a:t>
            </a:r>
            <a:endParaRPr lang="en-GB" sz="2200" b="1" dirty="0">
              <a:solidFill>
                <a:srgbClr val="F08621"/>
              </a:solidFill>
              <a:latin typeface="Arial" panose="020B0604020202020204" pitchFamily="34" charset="0"/>
              <a:cs typeface="Arial" panose="020B0604020202020204" pitchFamily="34" charset="0"/>
            </a:endParaRPr>
          </a:p>
          <a:p>
            <a:pPr marL="450850" lvl="1" indent="-342900" fontAlgn="base">
              <a:buFont typeface="Arial" panose="020B0604020202020204" pitchFamily="34" charset="0"/>
              <a:buChar char="•"/>
              <a:defRP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rPr>
              <a:t>Your daytime activities are affected by tiredness or poor mental alertness</a:t>
            </a:r>
          </a:p>
          <a:p>
            <a:pPr marL="450850" lvl="1" indent="-342900" fontAlgn="base">
              <a:buFont typeface="Arial" panose="020B0604020202020204" pitchFamily="34" charset="0"/>
              <a:buChar char="•"/>
              <a:defRP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rPr>
              <a:t>You often need to take a nap to get through the day</a:t>
            </a:r>
          </a:p>
          <a:p>
            <a:pPr marL="450850" lvl="1" indent="-342900" fontAlgn="base">
              <a:buFont typeface="Arial" panose="020B0604020202020204" pitchFamily="34" charset="0"/>
              <a:buChar char="•"/>
              <a:defRPr/>
            </a:pPr>
            <a:r>
              <a:rPr kumimoji="0" lang="en-GB" sz="2200" b="1" i="0" u="none" strike="noStrike" kern="1200" cap="none" spc="0" normalizeH="0" baseline="0" noProof="0" dirty="0">
                <a:ln>
                  <a:noFill/>
                </a:ln>
                <a:solidFill>
                  <a:srgbClr val="F08621"/>
                </a:solidFill>
                <a:effectLst/>
                <a:uLnTx/>
                <a:uFillTx/>
                <a:latin typeface="Arial" panose="020B0604020202020204" pitchFamily="34" charset="0"/>
                <a:cs typeface="Arial" panose="020B0604020202020204" pitchFamily="34" charset="0"/>
              </a:rPr>
              <a:t>Lack of sleep is affecting your physical or mental wellbeing</a:t>
            </a:r>
          </a:p>
          <a:p>
            <a:pPr marL="107950" lvl="1" fontAlgn="base">
              <a:defRPr/>
            </a:pPr>
            <a:endParaRPr kumimoji="0" lang="en-GB" sz="14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a:p>
            <a:pPr marL="107950" lvl="1" fontAlgn="base">
              <a:defRPr/>
            </a:pPr>
            <a:r>
              <a:rPr lang="en-GB" sz="2200" b="1" dirty="0">
                <a:solidFill>
                  <a:schemeClr val="accent1"/>
                </a:solidFill>
                <a:latin typeface="Arial" panose="020B0604020202020204" pitchFamily="34" charset="0"/>
                <a:cs typeface="Arial" panose="020B0604020202020204" pitchFamily="34" charset="0"/>
              </a:rPr>
              <a:t>…then you really need to take action to prioritise your sleep more.  If the problem then persists, in spite of your efforts, be sure to talk to a parent or trusted adult about it, and together you can decide on next steps.</a:t>
            </a:r>
            <a:endParaRPr kumimoji="0" lang="en-GB" sz="2200" b="1" i="0" u="none"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2609984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Relaxing and meditating</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4" y="2430933"/>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7" name="Graphic 6" descr="Teacher with solid fill">
            <a:extLst>
              <a:ext uri="{FF2B5EF4-FFF2-40B4-BE49-F238E27FC236}">
                <a16:creationId xmlns:a16="http://schemas.microsoft.com/office/drawing/2014/main" id="{77FDBBCF-29D3-10EA-FB92-A847E0684B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13" name="Rectangle 12">
            <a:extLst>
              <a:ext uri="{FF2B5EF4-FFF2-40B4-BE49-F238E27FC236}">
                <a16:creationId xmlns:a16="http://schemas.microsoft.com/office/drawing/2014/main" id="{8C480503-C383-7DF2-7EFA-CFA7C04E98C9}"/>
              </a:ext>
            </a:extLst>
          </p:cNvPr>
          <p:cNvSpPr/>
          <p:nvPr/>
        </p:nvSpPr>
        <p:spPr>
          <a:xfrm>
            <a:off x="736600" y="3822700"/>
            <a:ext cx="14463402" cy="39549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IE" sz="2400" b="1" i="0" u="none" strike="noStrike" kern="1200" cap="none" spc="0" normalizeH="0" baseline="0" noProof="0" dirty="0">
              <a:ln>
                <a:noFill/>
              </a:ln>
              <a:solidFill>
                <a:srgbClr val="ED7D31"/>
              </a:solidFill>
              <a:effectLst/>
              <a:uLnTx/>
              <a:uFillTx/>
              <a:latin typeface="Arial" panose="020B0604020202020204" pitchFamily="34" charset="0"/>
              <a:ea typeface="+mn-ea"/>
              <a:cs typeface="+mn-cs"/>
            </a:endParaRPr>
          </a:p>
        </p:txBody>
      </p:sp>
      <p:sp>
        <p:nvSpPr>
          <p:cNvPr id="3" name="TextBox 2">
            <a:extLst>
              <a:ext uri="{FF2B5EF4-FFF2-40B4-BE49-F238E27FC236}">
                <a16:creationId xmlns:a16="http://schemas.microsoft.com/office/drawing/2014/main" id="{276CBD50-114F-4C0D-FC30-F60EAC9C1F05}"/>
              </a:ext>
            </a:extLst>
          </p:cNvPr>
          <p:cNvSpPr txBox="1"/>
          <p:nvPr/>
        </p:nvSpPr>
        <p:spPr>
          <a:xfrm>
            <a:off x="467804" y="2426017"/>
            <a:ext cx="11256389" cy="3216265"/>
          </a:xfrm>
          <a:prstGeom prst="rect">
            <a:avLst/>
          </a:prstGeom>
          <a:noFill/>
        </p:spPr>
        <p:txBody>
          <a:bodyPr wrap="square" rtlCol="0">
            <a:spAutoFit/>
          </a:bodyPr>
          <a:lstStyle/>
          <a:p>
            <a:r>
              <a:rPr kumimoji="0" lang="en-GB" sz="32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Some ways to relax and de-stress before bed or in bed</a:t>
            </a:r>
            <a:endParaRPr kumimoji="0" lang="en-GB" sz="3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endParaRPr kumimoji="0" lang="en-GB" sz="1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indent="-342900">
              <a:buSzPct val="70000"/>
              <a:buFont typeface="Arial" panose="020B0604020202020204" pitchFamily="34" charset="0"/>
              <a:buChar char="•"/>
            </a:pPr>
            <a:r>
              <a:rPr kumimoji="0" lang="en-GB" sz="3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Guided and imagery meditation</a:t>
            </a:r>
          </a:p>
          <a:p>
            <a:pPr marL="342900" indent="-342900">
              <a:buSzPct val="70000"/>
              <a:buFont typeface="Arial" panose="020B0604020202020204" pitchFamily="34" charset="0"/>
              <a:buChar char="•"/>
            </a:pPr>
            <a:r>
              <a:rPr lang="en-GB" sz="3200" b="1" dirty="0">
                <a:solidFill>
                  <a:srgbClr val="F08621"/>
                </a:solidFill>
                <a:latin typeface="Arial" panose="020B0604020202020204" pitchFamily="34" charset="0"/>
              </a:rPr>
              <a:t>Breathing techniques</a:t>
            </a:r>
            <a:endParaRPr kumimoji="0" lang="en-GB" sz="3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342900" indent="-342900">
              <a:buSzPct val="70000"/>
              <a:buFont typeface="Arial" panose="020B0604020202020204" pitchFamily="34" charset="0"/>
              <a:buChar char="•"/>
            </a:pPr>
            <a:r>
              <a:rPr lang="en-GB" sz="3200" b="1" dirty="0">
                <a:solidFill>
                  <a:srgbClr val="F08621"/>
                </a:solidFill>
                <a:latin typeface="Arial" panose="020B0604020202020204" pitchFamily="34" charset="0"/>
              </a:rPr>
              <a:t>Body-scan meditation</a:t>
            </a:r>
          </a:p>
          <a:p>
            <a:pPr marL="342900" indent="-342900">
              <a:buSzPct val="70000"/>
              <a:buFont typeface="Arial" panose="020B0604020202020204" pitchFamily="34" charset="0"/>
              <a:buChar char="•"/>
            </a:pPr>
            <a:r>
              <a:rPr lang="en-GB" sz="3200" b="1" dirty="0">
                <a:solidFill>
                  <a:srgbClr val="F08621"/>
                </a:solidFill>
                <a:latin typeface="Arial" panose="020B0604020202020204" pitchFamily="34" charset="0"/>
              </a:rPr>
              <a:t>Mindfulness meditation</a:t>
            </a:r>
          </a:p>
          <a:p>
            <a:pPr marL="342900" indent="-342900">
              <a:buSzPct val="70000"/>
              <a:buFont typeface="Arial" panose="020B0604020202020204" pitchFamily="34" charset="0"/>
              <a:buChar char="•"/>
            </a:pPr>
            <a:r>
              <a:rPr lang="en-GB" sz="3200" b="1" dirty="0">
                <a:solidFill>
                  <a:srgbClr val="F08621"/>
                </a:solidFill>
                <a:latin typeface="Arial" panose="020B0604020202020204" pitchFamily="34" charset="0"/>
              </a:rPr>
              <a:t>Journalling – write down your thoughts or worries</a:t>
            </a:r>
          </a:p>
        </p:txBody>
      </p:sp>
    </p:spTree>
    <p:extLst>
      <p:ext uri="{BB962C8B-B14F-4D97-AF65-F5344CB8AC3E}">
        <p14:creationId xmlns:p14="http://schemas.microsoft.com/office/powerpoint/2010/main" val="3774416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Plan Handout</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5" name="Picture 4">
            <a:extLst>
              <a:ext uri="{FF2B5EF4-FFF2-40B4-BE49-F238E27FC236}">
                <a16:creationId xmlns:a16="http://schemas.microsoft.com/office/drawing/2014/main" id="{1F70C3D4-5599-15B0-7CE3-BAB05C32F409}"/>
              </a:ext>
            </a:extLst>
          </p:cNvPr>
          <p:cNvPicPr>
            <a:picLocks noChangeAspect="1"/>
          </p:cNvPicPr>
          <p:nvPr/>
        </p:nvPicPr>
        <p:blipFill>
          <a:blip r:embed="rId3"/>
          <a:stretch>
            <a:fillRect/>
          </a:stretch>
        </p:blipFill>
        <p:spPr>
          <a:xfrm>
            <a:off x="3885709" y="2885541"/>
            <a:ext cx="4420583" cy="3057120"/>
          </a:xfrm>
          <a:prstGeom prst="rect">
            <a:avLst/>
          </a:prstGeom>
          <a:ln w="28575">
            <a:solidFill>
              <a:srgbClr val="F08621"/>
            </a:solidFill>
          </a:ln>
        </p:spPr>
      </p:pic>
      <p:pic>
        <p:nvPicPr>
          <p:cNvPr id="6" name="Picture 5">
            <a:extLst>
              <a:ext uri="{FF2B5EF4-FFF2-40B4-BE49-F238E27FC236}">
                <a16:creationId xmlns:a16="http://schemas.microsoft.com/office/drawing/2014/main" id="{8767255A-4E9F-BAC3-5783-30D45F80E62D}"/>
              </a:ext>
            </a:extLst>
          </p:cNvPr>
          <p:cNvPicPr>
            <a:picLocks noChangeAspect="1"/>
          </p:cNvPicPr>
          <p:nvPr/>
        </p:nvPicPr>
        <p:blipFill>
          <a:blip r:embed="rId4"/>
          <a:stretch>
            <a:fillRect/>
          </a:stretch>
        </p:blipFill>
        <p:spPr>
          <a:xfrm>
            <a:off x="10946729" y="277526"/>
            <a:ext cx="921509" cy="900000"/>
          </a:xfrm>
          <a:prstGeom prst="rect">
            <a:avLst/>
          </a:prstGeom>
        </p:spPr>
      </p:pic>
    </p:spTree>
    <p:extLst>
      <p:ext uri="{BB962C8B-B14F-4D97-AF65-F5344CB8AC3E}">
        <p14:creationId xmlns:p14="http://schemas.microsoft.com/office/powerpoint/2010/main" val="2694077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D1D8455-6E26-F0F7-E5AF-CA19DC01F29F}"/>
              </a:ext>
            </a:extLst>
          </p:cNvPr>
          <p:cNvPicPr>
            <a:picLocks/>
          </p:cNvPicPr>
          <p:nvPr/>
        </p:nvPicPr>
        <p:blipFill>
          <a:blip r:embed="rId3"/>
          <a:stretch>
            <a:fillRect/>
          </a:stretch>
        </p:blipFill>
        <p:spPr>
          <a:xfrm>
            <a:off x="0" y="0"/>
            <a:ext cx="12192000" cy="6858000"/>
          </a:xfrm>
          <a:prstGeom prst="rect">
            <a:avLst/>
          </a:prstGeom>
          <a:ln w="28575">
            <a:solidFill>
              <a:srgbClr val="F08621"/>
            </a:solidFill>
          </a:ln>
        </p:spPr>
      </p:pic>
      <p:pic>
        <p:nvPicPr>
          <p:cNvPr id="4" name="Graphic 3" descr="Teacher with solid fill">
            <a:extLst>
              <a:ext uri="{FF2B5EF4-FFF2-40B4-BE49-F238E27FC236}">
                <a16:creationId xmlns:a16="http://schemas.microsoft.com/office/drawing/2014/main" id="{64984D4F-4694-3DDC-FF4E-E7B9A1D9672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014363" y="243308"/>
            <a:ext cx="914400" cy="914400"/>
          </a:xfrm>
          <a:prstGeom prst="rect">
            <a:avLst/>
          </a:prstGeom>
        </p:spPr>
      </p:pic>
      <p:pic>
        <p:nvPicPr>
          <p:cNvPr id="5" name="Picture 4" descr="A logo with colorful text&#10;&#10;Description automatically generated">
            <a:extLst>
              <a:ext uri="{FF2B5EF4-FFF2-40B4-BE49-F238E27FC236}">
                <a16:creationId xmlns:a16="http://schemas.microsoft.com/office/drawing/2014/main" id="{82836950-F92E-277E-3568-EB70BC63B34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spTree>
    <p:extLst>
      <p:ext uri="{BB962C8B-B14F-4D97-AF65-F5344CB8AC3E}">
        <p14:creationId xmlns:p14="http://schemas.microsoft.com/office/powerpoint/2010/main" val="3569359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A quote to finish 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95362"/>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467805" y="2736717"/>
            <a:ext cx="6086999" cy="33547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b="1" dirty="0">
                <a:solidFill>
                  <a:srgbClr val="0070C0"/>
                </a:solidFill>
                <a:latin typeface="Arial" panose="020B0604020202020204" pitchFamily="34" charset="0"/>
                <a:ea typeface="+mj-ea"/>
                <a:cs typeface="+mj-cs"/>
              </a:rPr>
              <a:t>“The thing I prioritise above everything else is sleep”</a:t>
            </a:r>
            <a:br>
              <a:rPr lang="en-GB" sz="3200" b="1" dirty="0">
                <a:solidFill>
                  <a:srgbClr val="F08621"/>
                </a:solidFill>
                <a:latin typeface="Arial" panose="020B0604020202020204" pitchFamily="34" charset="0"/>
                <a:ea typeface="+mj-ea"/>
                <a:cs typeface="+mj-cs"/>
              </a:rPr>
            </a:br>
            <a:br>
              <a:rPr lang="en-GB" sz="2000" b="1" dirty="0">
                <a:solidFill>
                  <a:srgbClr val="F08621"/>
                </a:solidFill>
                <a:latin typeface="Arial" panose="020B0604020202020204" pitchFamily="34" charset="0"/>
                <a:ea typeface="+mj-ea"/>
                <a:cs typeface="+mj-cs"/>
              </a:rPr>
            </a:br>
            <a:r>
              <a:rPr lang="en-GB" sz="3200" b="1" dirty="0">
                <a:solidFill>
                  <a:srgbClr val="F08621"/>
                </a:solidFill>
                <a:latin typeface="Arial" panose="020B0604020202020204" pitchFamily="34" charset="0"/>
                <a:ea typeface="+mj-ea"/>
                <a:cs typeface="+mj-cs"/>
              </a:rPr>
              <a:t>“It's the best way for your body to physically and emotionally recover and get back to 100%”</a:t>
            </a:r>
          </a:p>
        </p:txBody>
      </p:sp>
      <p:sp>
        <p:nvSpPr>
          <p:cNvPr id="6" name="TextBox 5">
            <a:extLst>
              <a:ext uri="{FF2B5EF4-FFF2-40B4-BE49-F238E27FC236}">
                <a16:creationId xmlns:a16="http://schemas.microsoft.com/office/drawing/2014/main" id="{AE91BD36-189E-72D9-1FAB-948B09487789}"/>
              </a:ext>
            </a:extLst>
          </p:cNvPr>
          <p:cNvSpPr txBox="1"/>
          <p:nvPr/>
        </p:nvSpPr>
        <p:spPr>
          <a:xfrm>
            <a:off x="8940265" y="5963382"/>
            <a:ext cx="2396089" cy="461665"/>
          </a:xfrm>
          <a:prstGeom prst="rect">
            <a:avLst/>
          </a:prstGeom>
          <a:noFill/>
        </p:spPr>
        <p:txBody>
          <a:bodyPr wrap="square" rtlCol="0">
            <a:spAutoFit/>
          </a:bodyPr>
          <a:lstStyle/>
          <a:p>
            <a:r>
              <a:rPr lang="en-GB" sz="2400" b="1" dirty="0">
                <a:solidFill>
                  <a:srgbClr val="0070C0"/>
                </a:solidFill>
                <a:latin typeface="Arial" panose="020B0604020202020204" pitchFamily="34" charset="0"/>
                <a:ea typeface="+mj-ea"/>
                <a:cs typeface="+mj-cs"/>
              </a:rPr>
              <a:t>LeBron</a:t>
            </a:r>
            <a:r>
              <a:rPr lang="en-GB" sz="2400" dirty="0">
                <a:solidFill>
                  <a:srgbClr val="0070C0"/>
                </a:solidFill>
                <a:latin typeface="Arial" panose="020B0604020202020204" pitchFamily="34" charset="0"/>
              </a:rPr>
              <a:t> </a:t>
            </a:r>
            <a:r>
              <a:rPr lang="en-GB" sz="2400" b="1" dirty="0">
                <a:solidFill>
                  <a:srgbClr val="0070C0"/>
                </a:solidFill>
                <a:latin typeface="Arial" panose="020B0604020202020204" pitchFamily="34" charset="0"/>
                <a:ea typeface="+mj-ea"/>
                <a:cs typeface="+mj-cs"/>
              </a:rPr>
              <a:t>James</a:t>
            </a:r>
            <a:endParaRPr lang="en-IE" sz="2400" b="1" dirty="0">
              <a:solidFill>
                <a:srgbClr val="0070C0"/>
              </a:solidFill>
              <a:latin typeface="Arial" panose="020B0604020202020204" pitchFamily="34" charset="0"/>
              <a:ea typeface="+mj-ea"/>
              <a:cs typeface="+mj-cs"/>
            </a:endParaRPr>
          </a:p>
        </p:txBody>
      </p:sp>
      <p:pic>
        <p:nvPicPr>
          <p:cNvPr id="9" name="Graphic 8" descr="Chat with solid fill">
            <a:extLst>
              <a:ext uri="{FF2B5EF4-FFF2-40B4-BE49-F238E27FC236}">
                <a16:creationId xmlns:a16="http://schemas.microsoft.com/office/drawing/2014/main" id="{F6C9D2B7-D638-2E5B-6BF4-61F8A0F0BC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954174" y="230364"/>
            <a:ext cx="914400" cy="914400"/>
          </a:xfrm>
          <a:prstGeom prst="rect">
            <a:avLst/>
          </a:prstGeom>
        </p:spPr>
      </p:pic>
      <p:sp>
        <p:nvSpPr>
          <p:cNvPr id="10" name="Rectangle 9">
            <a:extLst>
              <a:ext uri="{FF2B5EF4-FFF2-40B4-BE49-F238E27FC236}">
                <a16:creationId xmlns:a16="http://schemas.microsoft.com/office/drawing/2014/main" id="{D15B08BE-E0DC-A02B-55C1-A80F1C8B6D82}"/>
              </a:ext>
            </a:extLst>
          </p:cNvPr>
          <p:cNvSpPr/>
          <p:nvPr/>
        </p:nvSpPr>
        <p:spPr>
          <a:xfrm>
            <a:off x="6699183" y="2938947"/>
            <a:ext cx="4482164" cy="2950307"/>
          </a:xfrm>
          <a:prstGeom prst="rect">
            <a:avLst/>
          </a:prstGeom>
          <a:blipFill dpi="0" rotWithShape="1">
            <a:blip r:embed="rId5">
              <a:extLst>
                <a:ext uri="{28A0092B-C50C-407E-A947-70E740481C1C}">
                  <a14:useLocalDpi xmlns:a14="http://schemas.microsoft.com/office/drawing/2010/main" val="0"/>
                </a:ext>
              </a:extLst>
            </a:blip>
            <a:srcRect/>
            <a:stretch>
              <a:fillRect l="-24482" r="1"/>
            </a:stretch>
          </a:blipFill>
          <a:ln w="28575">
            <a:solidFill>
              <a:srgbClr val="F086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Tree>
    <p:extLst>
      <p:ext uri="{BB962C8B-B14F-4D97-AF65-F5344CB8AC3E}">
        <p14:creationId xmlns:p14="http://schemas.microsoft.com/office/powerpoint/2010/main" val="2103470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review and 3-2-1 exercise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3-2-1</a:t>
            </a:r>
          </a:p>
        </p:txBody>
      </p:sp>
      <p:sp>
        <p:nvSpPr>
          <p:cNvPr id="14" name="TextBox 13">
            <a:extLst>
              <a:ext uri="{FF2B5EF4-FFF2-40B4-BE49-F238E27FC236}">
                <a16:creationId xmlns:a16="http://schemas.microsoft.com/office/drawing/2014/main" id="{C845F006-BE38-2A38-4BA5-7BF9FE922989}"/>
              </a:ext>
            </a:extLst>
          </p:cNvPr>
          <p:cNvSpPr txBox="1"/>
          <p:nvPr/>
        </p:nvSpPr>
        <p:spPr>
          <a:xfrm>
            <a:off x="772997" y="3414934"/>
            <a:ext cx="5568263"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At the end of the lesson, I now: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Better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understand</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my sleep routine and sleep hygiene</a:t>
            </a: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Am able to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identify</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how my sleep can be improved </a:t>
            </a: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Am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aware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of new relaxation techniques</a:t>
            </a:r>
          </a:p>
        </p:txBody>
      </p:sp>
      <p:pic>
        <p:nvPicPr>
          <p:cNvPr id="8" name="Picture 7">
            <a:extLst>
              <a:ext uri="{FF2B5EF4-FFF2-40B4-BE49-F238E27FC236}">
                <a16:creationId xmlns:a16="http://schemas.microsoft.com/office/drawing/2014/main" id="{0B23B192-FD9E-46A8-FBAE-C28D0205F0E6}"/>
              </a:ext>
            </a:extLst>
          </p:cNvPr>
          <p:cNvPicPr>
            <a:picLocks noChangeAspect="1"/>
          </p:cNvPicPr>
          <p:nvPr/>
        </p:nvPicPr>
        <p:blipFill>
          <a:blip r:embed="rId3"/>
          <a:stretch>
            <a:fillRect/>
          </a:stretch>
        </p:blipFill>
        <p:spPr>
          <a:xfrm>
            <a:off x="10946729" y="277526"/>
            <a:ext cx="921509" cy="900000"/>
          </a:xfrm>
          <a:prstGeom prst="rect">
            <a:avLst/>
          </a:prstGeom>
        </p:spPr>
      </p:pic>
      <p:sp>
        <p:nvSpPr>
          <p:cNvPr id="3" name="TextBox 2">
            <a:extLst>
              <a:ext uri="{FF2B5EF4-FFF2-40B4-BE49-F238E27FC236}">
                <a16:creationId xmlns:a16="http://schemas.microsoft.com/office/drawing/2014/main" id="{E1315AAC-505D-0084-06B2-D1C9F3D9B308}"/>
              </a:ext>
            </a:extLst>
          </p:cNvPr>
          <p:cNvSpPr txBox="1"/>
          <p:nvPr/>
        </p:nvSpPr>
        <p:spPr>
          <a:xfrm>
            <a:off x="6623737" y="3761545"/>
            <a:ext cx="5568263" cy="1631216"/>
          </a:xfrm>
          <a:prstGeom prst="rect">
            <a:avLst/>
          </a:prstGeom>
          <a:noFill/>
        </p:spPr>
        <p:txBody>
          <a:bodyPr wrap="square" rtlCol="0">
            <a:spAutoFit/>
          </a:bodyPr>
          <a:lstStyle/>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Three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things I learned today.</a:t>
            </a: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endPar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Two</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Things I found interesting?</a:t>
            </a:r>
            <a:b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br>
            <a:endParaRPr kumimoji="0" lang="en-IE"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a:p>
            <a:pPr marL="182563" marR="0" lvl="0" indent="-182563"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One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question I still have?</a:t>
            </a:r>
          </a:p>
        </p:txBody>
      </p:sp>
    </p:spTree>
    <p:extLst>
      <p:ext uri="{BB962C8B-B14F-4D97-AF65-F5344CB8AC3E}">
        <p14:creationId xmlns:p14="http://schemas.microsoft.com/office/powerpoint/2010/main" val="4122351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introduction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2" y="2634792"/>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Learning goals</a:t>
            </a:r>
          </a:p>
        </p:txBody>
      </p:sp>
      <p:sp>
        <p:nvSpPr>
          <p:cNvPr id="7" name="TextBox 6">
            <a:extLst>
              <a:ext uri="{FF2B5EF4-FFF2-40B4-BE49-F238E27FC236}">
                <a16:creationId xmlns:a16="http://schemas.microsoft.com/office/drawing/2014/main" id="{58655EA1-A624-8244-F0FD-42C25C073DF0}"/>
              </a:ext>
            </a:extLst>
          </p:cNvPr>
          <p:cNvSpPr txBox="1"/>
          <p:nvPr/>
        </p:nvSpPr>
        <p:spPr>
          <a:xfrm>
            <a:off x="6515492" y="2634791"/>
            <a:ext cx="476996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24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Wellbeing indicators</a:t>
            </a:r>
          </a:p>
        </p:txBody>
      </p:sp>
      <p:pic>
        <p:nvPicPr>
          <p:cNvPr id="10" name="Picture 9">
            <a:extLst>
              <a:ext uri="{FF2B5EF4-FFF2-40B4-BE49-F238E27FC236}">
                <a16:creationId xmlns:a16="http://schemas.microsoft.com/office/drawing/2014/main" id="{34BCDE2E-FA96-7162-79FE-B87590206E32}"/>
              </a:ext>
            </a:extLst>
          </p:cNvPr>
          <p:cNvPicPr>
            <a:picLocks noChangeAspect="1"/>
          </p:cNvPicPr>
          <p:nvPr/>
        </p:nvPicPr>
        <p:blipFill>
          <a:blip r:embed="rId3"/>
          <a:stretch>
            <a:fillRect/>
          </a:stretch>
        </p:blipFill>
        <p:spPr>
          <a:xfrm>
            <a:off x="6598256" y="3577222"/>
            <a:ext cx="2529370" cy="461665"/>
          </a:xfrm>
          <a:prstGeom prst="rect">
            <a:avLst/>
          </a:prstGeom>
        </p:spPr>
      </p:pic>
      <p:pic>
        <p:nvPicPr>
          <p:cNvPr id="11" name="Picture 10">
            <a:extLst>
              <a:ext uri="{FF2B5EF4-FFF2-40B4-BE49-F238E27FC236}">
                <a16:creationId xmlns:a16="http://schemas.microsoft.com/office/drawing/2014/main" id="{645F1532-7E76-D874-B1C5-424A05317276}"/>
              </a:ext>
            </a:extLst>
          </p:cNvPr>
          <p:cNvPicPr>
            <a:picLocks noChangeAspect="1"/>
          </p:cNvPicPr>
          <p:nvPr/>
        </p:nvPicPr>
        <p:blipFill>
          <a:blip r:embed="rId4"/>
          <a:stretch>
            <a:fillRect/>
          </a:stretch>
        </p:blipFill>
        <p:spPr>
          <a:xfrm>
            <a:off x="6630232" y="4364039"/>
            <a:ext cx="2296906" cy="461665"/>
          </a:xfrm>
          <a:prstGeom prst="rect">
            <a:avLst/>
          </a:prstGeom>
        </p:spPr>
      </p:pic>
      <p:pic>
        <p:nvPicPr>
          <p:cNvPr id="12" name="Picture 11">
            <a:extLst>
              <a:ext uri="{FF2B5EF4-FFF2-40B4-BE49-F238E27FC236}">
                <a16:creationId xmlns:a16="http://schemas.microsoft.com/office/drawing/2014/main" id="{138E6667-6905-43FA-D0EF-6C8800D7967A}"/>
              </a:ext>
            </a:extLst>
          </p:cNvPr>
          <p:cNvPicPr>
            <a:picLocks noChangeAspect="1"/>
          </p:cNvPicPr>
          <p:nvPr/>
        </p:nvPicPr>
        <p:blipFill>
          <a:blip r:embed="rId5"/>
          <a:stretch>
            <a:fillRect/>
          </a:stretch>
        </p:blipFill>
        <p:spPr>
          <a:xfrm>
            <a:off x="9308141" y="3976223"/>
            <a:ext cx="2159059" cy="461665"/>
          </a:xfrm>
          <a:prstGeom prst="rect">
            <a:avLst/>
          </a:prstGeom>
        </p:spPr>
      </p:pic>
      <p:pic>
        <p:nvPicPr>
          <p:cNvPr id="13" name="Picture 12">
            <a:extLst>
              <a:ext uri="{FF2B5EF4-FFF2-40B4-BE49-F238E27FC236}">
                <a16:creationId xmlns:a16="http://schemas.microsoft.com/office/drawing/2014/main" id="{26988C73-5630-215D-1907-12504836AFB1}"/>
              </a:ext>
            </a:extLst>
          </p:cNvPr>
          <p:cNvPicPr>
            <a:picLocks noChangeAspect="1"/>
          </p:cNvPicPr>
          <p:nvPr/>
        </p:nvPicPr>
        <p:blipFill>
          <a:blip r:embed="rId6"/>
          <a:stretch>
            <a:fillRect/>
          </a:stretch>
        </p:blipFill>
        <p:spPr>
          <a:xfrm>
            <a:off x="9308141" y="4717402"/>
            <a:ext cx="2301800" cy="461665"/>
          </a:xfrm>
          <a:prstGeom prst="rect">
            <a:avLst/>
          </a:prstGeom>
        </p:spPr>
      </p:pic>
      <p:sp>
        <p:nvSpPr>
          <p:cNvPr id="14" name="TextBox 13">
            <a:extLst>
              <a:ext uri="{FF2B5EF4-FFF2-40B4-BE49-F238E27FC236}">
                <a16:creationId xmlns:a16="http://schemas.microsoft.com/office/drawing/2014/main" id="{C845F006-BE38-2A38-4BA5-7BF9FE922989}"/>
              </a:ext>
            </a:extLst>
          </p:cNvPr>
          <p:cNvSpPr txBox="1"/>
          <p:nvPr/>
        </p:nvSpPr>
        <p:spPr>
          <a:xfrm>
            <a:off x="641021" y="3429000"/>
            <a:ext cx="5576231"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By the end of the lesson, we will: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Better </a:t>
            </a:r>
            <a:r>
              <a:rPr kumimoji="0" lang="en-GB" sz="20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understand</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our sleep routine and sleep hygiene</a:t>
            </a: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Be able to </a:t>
            </a:r>
            <a:r>
              <a:rPr lang="en-GB" sz="2000" b="1" dirty="0">
                <a:solidFill>
                  <a:srgbClr val="F08621"/>
                </a:solidFill>
                <a:latin typeface="Arial" panose="020B0604020202020204" pitchFamily="34" charset="0"/>
              </a:rPr>
              <a:t>identify</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how my sleep can be improved </a:t>
            </a:r>
          </a:p>
          <a:p>
            <a:pPr marL="285750" marR="0" lvl="0" indent="-285750" algn="l" defTabSz="914400" rtl="0" eaLnBrk="1" fontAlgn="auto" latinLnBrk="0" hangingPunct="1">
              <a:lnSpc>
                <a:spcPct val="100000"/>
              </a:lnSpc>
              <a:spcBef>
                <a:spcPts val="0"/>
              </a:spcBef>
              <a:spcAft>
                <a:spcPts val="0"/>
              </a:spcAft>
              <a:buClr>
                <a:srgbClr val="4472C4"/>
              </a:buClr>
              <a:buSzTx/>
              <a:buFont typeface="Arial" panose="020B0604020202020204" pitchFamily="34" charset="0"/>
              <a:buChar char="•"/>
              <a:tabLst/>
              <a:defRPr/>
            </a:pP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Be </a:t>
            </a:r>
            <a:r>
              <a:rPr lang="en-GB" sz="2000" b="1" dirty="0">
                <a:solidFill>
                  <a:srgbClr val="F08621"/>
                </a:solidFill>
                <a:latin typeface="Arial" panose="020B0604020202020204" pitchFamily="34" charset="0"/>
              </a:rPr>
              <a:t>aware</a:t>
            </a:r>
            <a:r>
              <a:rPr kumimoji="0" lang="en-GB" sz="2000" b="0" i="0" u="none" strike="noStrike" kern="1200" cap="none" spc="0" normalizeH="0" baseline="0" noProof="0" dirty="0">
                <a:ln>
                  <a:noFill/>
                </a:ln>
                <a:solidFill>
                  <a:srgbClr val="4472C4"/>
                </a:solidFill>
                <a:effectLst/>
                <a:uLnTx/>
                <a:uFillTx/>
                <a:latin typeface="Arial" panose="020B0604020202020204" pitchFamily="34" charset="0"/>
                <a:ea typeface="+mn-ea"/>
                <a:cs typeface="+mn-cs"/>
              </a:rPr>
              <a:t> of new relaxation techniques</a:t>
            </a:r>
          </a:p>
        </p:txBody>
      </p:sp>
      <p:pic>
        <p:nvPicPr>
          <p:cNvPr id="15" name="Picture 14">
            <a:extLst>
              <a:ext uri="{FF2B5EF4-FFF2-40B4-BE49-F238E27FC236}">
                <a16:creationId xmlns:a16="http://schemas.microsoft.com/office/drawing/2014/main" id="{51975EA2-CAC5-BC66-EE8F-E1C25AE0FD8C}"/>
              </a:ext>
            </a:extLst>
          </p:cNvPr>
          <p:cNvPicPr>
            <a:picLocks noChangeAspect="1"/>
          </p:cNvPicPr>
          <p:nvPr/>
        </p:nvPicPr>
        <p:blipFill>
          <a:blip r:embed="rId7"/>
          <a:stretch>
            <a:fillRect/>
          </a:stretch>
        </p:blipFill>
        <p:spPr>
          <a:xfrm>
            <a:off x="6630232" y="5094775"/>
            <a:ext cx="1613381" cy="461665"/>
          </a:xfrm>
          <a:prstGeom prst="rect">
            <a:avLst/>
          </a:prstGeom>
        </p:spPr>
      </p:pic>
      <p:pic>
        <p:nvPicPr>
          <p:cNvPr id="3" name="Graphic 2" descr="Teacher with solid fill">
            <a:extLst>
              <a:ext uri="{FF2B5EF4-FFF2-40B4-BE49-F238E27FC236}">
                <a16:creationId xmlns:a16="http://schemas.microsoft.com/office/drawing/2014/main" id="{CA35DF21-87EB-386F-3896-E1AA797D757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1703725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1DC3FE-FABF-155C-3316-5DB52DF7D582}"/>
              </a:ext>
            </a:extLst>
          </p:cNvPr>
          <p:cNvPicPr>
            <a:picLocks/>
          </p:cNvPicPr>
          <p:nvPr/>
        </p:nvPicPr>
        <p:blipFill>
          <a:blip r:embed="rId3"/>
          <a:stretch>
            <a:fillRect/>
          </a:stretch>
        </p:blipFill>
        <p:spPr>
          <a:xfrm>
            <a:off x="0" y="0"/>
            <a:ext cx="12193200" cy="6858000"/>
          </a:xfrm>
          <a:prstGeom prst="rect">
            <a:avLst/>
          </a:prstGeom>
          <a:ln w="28575">
            <a:solidFill>
              <a:srgbClr val="F08621"/>
            </a:solidFill>
          </a:ln>
        </p:spPr>
      </p:pic>
      <p:pic>
        <p:nvPicPr>
          <p:cNvPr id="3" name="Picture 2" descr="A logo with colorful text&#10;&#10;Description automatically generated">
            <a:extLst>
              <a:ext uri="{FF2B5EF4-FFF2-40B4-BE49-F238E27FC236}">
                <a16:creationId xmlns:a16="http://schemas.microsoft.com/office/drawing/2014/main" id="{C812839E-5043-BC1D-3BB8-9F4396A9AA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146" y="222815"/>
            <a:ext cx="1045496" cy="999930"/>
          </a:xfrm>
          <a:prstGeom prst="rect">
            <a:avLst/>
          </a:prstGeom>
        </p:spPr>
      </p:pic>
      <p:pic>
        <p:nvPicPr>
          <p:cNvPr id="8" name="Graphic 7" descr="Teacher with solid fill">
            <a:extLst>
              <a:ext uri="{FF2B5EF4-FFF2-40B4-BE49-F238E27FC236}">
                <a16:creationId xmlns:a16="http://schemas.microsoft.com/office/drawing/2014/main" id="{936F93F5-D37F-EF4D-9DC0-C0A1FC33E6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328628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diary worksheet</a:t>
            </a: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pic>
        <p:nvPicPr>
          <p:cNvPr id="5" name="Picture 4">
            <a:extLst>
              <a:ext uri="{FF2B5EF4-FFF2-40B4-BE49-F238E27FC236}">
                <a16:creationId xmlns:a16="http://schemas.microsoft.com/office/drawing/2014/main" id="{9151109E-AB7F-3A2D-8DDA-55DA06A9EC57}"/>
              </a:ext>
            </a:extLst>
          </p:cNvPr>
          <p:cNvPicPr>
            <a:picLocks noChangeAspect="1"/>
          </p:cNvPicPr>
          <p:nvPr/>
        </p:nvPicPr>
        <p:blipFill>
          <a:blip r:embed="rId3"/>
          <a:stretch>
            <a:fillRect/>
          </a:stretch>
        </p:blipFill>
        <p:spPr>
          <a:xfrm>
            <a:off x="1662453" y="1353364"/>
            <a:ext cx="8867094" cy="5000301"/>
          </a:xfrm>
          <a:prstGeom prst="rect">
            <a:avLst/>
          </a:prstGeom>
        </p:spPr>
      </p:pic>
      <p:pic>
        <p:nvPicPr>
          <p:cNvPr id="3" name="Picture 2">
            <a:extLst>
              <a:ext uri="{FF2B5EF4-FFF2-40B4-BE49-F238E27FC236}">
                <a16:creationId xmlns:a16="http://schemas.microsoft.com/office/drawing/2014/main" id="{13AA5824-DEC4-4C73-36AA-100C95BC288C}"/>
              </a:ext>
            </a:extLst>
          </p:cNvPr>
          <p:cNvPicPr>
            <a:picLocks noChangeAspect="1"/>
          </p:cNvPicPr>
          <p:nvPr/>
        </p:nvPicPr>
        <p:blipFill>
          <a:blip r:embed="rId4"/>
          <a:stretch>
            <a:fillRect/>
          </a:stretch>
        </p:blipFill>
        <p:spPr>
          <a:xfrm>
            <a:off x="10946729" y="277526"/>
            <a:ext cx="921509" cy="900000"/>
          </a:xfrm>
          <a:prstGeom prst="rect">
            <a:avLst/>
          </a:prstGeom>
        </p:spPr>
      </p:pic>
    </p:spTree>
    <p:extLst>
      <p:ext uri="{BB962C8B-B14F-4D97-AF65-F5344CB8AC3E}">
        <p14:creationId xmlns:p14="http://schemas.microsoft.com/office/powerpoint/2010/main" val="2528700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Lesson introduction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1" y="2634792"/>
            <a:ext cx="904631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Improving sleep – short video </a:t>
            </a:r>
          </a:p>
        </p:txBody>
      </p:sp>
      <p:pic>
        <p:nvPicPr>
          <p:cNvPr id="3" name="Picture 2">
            <a:hlinkClick r:id="rId3"/>
            <a:extLst>
              <a:ext uri="{FF2B5EF4-FFF2-40B4-BE49-F238E27FC236}">
                <a16:creationId xmlns:a16="http://schemas.microsoft.com/office/drawing/2014/main" id="{07869DDC-0290-809F-455D-6E7BBB9AE8F7}"/>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977382" y="3830744"/>
            <a:ext cx="2237236" cy="1578867"/>
          </a:xfrm>
          <a:prstGeom prst="rect">
            <a:avLst/>
          </a:prstGeom>
        </p:spPr>
      </p:pic>
      <p:pic>
        <p:nvPicPr>
          <p:cNvPr id="7" name="Graphic 6" descr="Presentation with media with solid fill">
            <a:extLst>
              <a:ext uri="{FF2B5EF4-FFF2-40B4-BE49-F238E27FC236}">
                <a16:creationId xmlns:a16="http://schemas.microsoft.com/office/drawing/2014/main" id="{963FFF09-2B12-2E12-80D9-D92350F0283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983157" y="291029"/>
            <a:ext cx="914400" cy="914400"/>
          </a:xfrm>
          <a:prstGeom prst="rect">
            <a:avLst/>
          </a:prstGeom>
        </p:spPr>
      </p:pic>
    </p:spTree>
    <p:extLst>
      <p:ext uri="{BB962C8B-B14F-4D97-AF65-F5344CB8AC3E}">
        <p14:creationId xmlns:p14="http://schemas.microsoft.com/office/powerpoint/2010/main" val="2232551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Discussion</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5" name="Rectangle 4">
            <a:extLst>
              <a:ext uri="{FF2B5EF4-FFF2-40B4-BE49-F238E27FC236}">
                <a16:creationId xmlns:a16="http://schemas.microsoft.com/office/drawing/2014/main" id="{E681E05D-E93E-AFB3-1F91-E64AE59C8AF1}"/>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6" name="TextBox 5">
            <a:extLst>
              <a:ext uri="{FF2B5EF4-FFF2-40B4-BE49-F238E27FC236}">
                <a16:creationId xmlns:a16="http://schemas.microsoft.com/office/drawing/2014/main" id="{D76ACB18-7151-D499-1C78-564D765D2839}"/>
              </a:ext>
            </a:extLst>
          </p:cNvPr>
          <p:cNvSpPr txBox="1"/>
          <p:nvPr/>
        </p:nvSpPr>
        <p:spPr>
          <a:xfrm>
            <a:off x="641021" y="2634792"/>
            <a:ext cx="11002339" cy="3416320"/>
          </a:xfrm>
          <a:prstGeom prst="rect">
            <a:avLst/>
          </a:prstGeom>
          <a:noFill/>
        </p:spPr>
        <p:txBody>
          <a:bodyPr wrap="square" rtlCol="0">
            <a:spAutoFit/>
          </a:bodyPr>
          <a:lstStyle/>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36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So, what do we think of the video, can we do things to improve our sleep?		</a:t>
            </a: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36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endParaRPr>
          </a:p>
          <a:p>
            <a:pPr marL="571500" marR="0" lvl="0" indent="-5715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36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Are there more ways than the ones mentioned in the video?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E" sz="3600" b="1" i="0" u="none" strike="noStrike" kern="1200" cap="none" spc="0" normalizeH="0" baseline="0" noProof="0" dirty="0">
              <a:ln>
                <a:noFill/>
              </a:ln>
              <a:solidFill>
                <a:srgbClr val="4472C4"/>
              </a:solidFill>
              <a:effectLst/>
              <a:uLnTx/>
              <a:uFillTx/>
              <a:latin typeface="Arial" panose="020B0604020202020204" pitchFamily="34" charset="0"/>
              <a:ea typeface="+mn-ea"/>
              <a:cs typeface="+mn-cs"/>
            </a:endParaRPr>
          </a:p>
        </p:txBody>
      </p:sp>
      <p:pic>
        <p:nvPicPr>
          <p:cNvPr id="7" name="Graphic 6" descr="Meeting with solid fill">
            <a:extLst>
              <a:ext uri="{FF2B5EF4-FFF2-40B4-BE49-F238E27FC236}">
                <a16:creationId xmlns:a16="http://schemas.microsoft.com/office/drawing/2014/main" id="{8DF54678-57F5-99B4-E1D9-4D7DBF4C43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829925" y="179347"/>
            <a:ext cx="1051560" cy="1051560"/>
          </a:xfrm>
          <a:prstGeom prst="rect">
            <a:avLst/>
          </a:prstGeom>
        </p:spPr>
      </p:pic>
    </p:spTree>
    <p:extLst>
      <p:ext uri="{BB962C8B-B14F-4D97-AF65-F5344CB8AC3E}">
        <p14:creationId xmlns:p14="http://schemas.microsoft.com/office/powerpoint/2010/main" val="371782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Diamond 9 group exercise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641021" y="2634792"/>
            <a:ext cx="7454763" cy="646331"/>
          </a:xfrm>
          <a:prstGeom prst="rect">
            <a:avLst/>
          </a:prstGeom>
          <a:noFill/>
        </p:spPr>
        <p:txBody>
          <a:bodyPr wrap="square" rtlCol="0">
            <a:spAutoFit/>
          </a:bodyPr>
          <a:lstStyle/>
          <a:p>
            <a:r>
              <a:rPr lang="en-IE" sz="3600" b="1" dirty="0">
                <a:solidFill>
                  <a:schemeClr val="accent1"/>
                </a:solidFill>
                <a:latin typeface="Arial" panose="020B0604020202020204" pitchFamily="34" charset="0"/>
              </a:rPr>
              <a:t>Ways to improve our sleep</a:t>
            </a:r>
          </a:p>
        </p:txBody>
      </p:sp>
      <p:sp>
        <p:nvSpPr>
          <p:cNvPr id="9" name="TextBox 8">
            <a:extLst>
              <a:ext uri="{FF2B5EF4-FFF2-40B4-BE49-F238E27FC236}">
                <a16:creationId xmlns:a16="http://schemas.microsoft.com/office/drawing/2014/main" id="{CB074178-87C7-1A82-A21A-7C549CE8FB4B}"/>
              </a:ext>
            </a:extLst>
          </p:cNvPr>
          <p:cNvSpPr txBox="1"/>
          <p:nvPr/>
        </p:nvSpPr>
        <p:spPr>
          <a:xfrm>
            <a:off x="641020" y="3290716"/>
            <a:ext cx="7795963" cy="2246769"/>
          </a:xfrm>
          <a:prstGeom prst="rect">
            <a:avLst/>
          </a:prstGeom>
          <a:noFill/>
        </p:spPr>
        <p:txBody>
          <a:bodyPr wrap="square" rtlCol="0">
            <a:spAutoFit/>
          </a:bodyPr>
          <a:lstStyle/>
          <a:p>
            <a:pPr marL="285750" indent="-285750">
              <a:buClr>
                <a:schemeClr val="accent2"/>
              </a:buClr>
              <a:buFont typeface="Arial" panose="020B0604020202020204" pitchFamily="34" charset="0"/>
              <a:buChar char="•"/>
            </a:pPr>
            <a:r>
              <a:rPr lang="en-GB" sz="2800" dirty="0">
                <a:solidFill>
                  <a:srgbClr val="F08621"/>
                </a:solidFill>
                <a:latin typeface="Arial" panose="020B0604020202020204" pitchFamily="34" charset="0"/>
              </a:rPr>
              <a:t>Come up with some ideas about ways that sleep can be improved</a:t>
            </a:r>
          </a:p>
          <a:p>
            <a:pPr marL="285750" indent="-285750">
              <a:buClr>
                <a:schemeClr val="accent2"/>
              </a:buClr>
              <a:buFont typeface="Arial" panose="020B0604020202020204" pitchFamily="34" charset="0"/>
              <a:buChar char="•"/>
            </a:pPr>
            <a:r>
              <a:rPr lang="en-GB" sz="2800" dirty="0">
                <a:solidFill>
                  <a:srgbClr val="F08621"/>
                </a:solidFill>
                <a:latin typeface="Arial" panose="020B0604020202020204" pitchFamily="34" charset="0"/>
              </a:rPr>
              <a:t>Try to come up with nine</a:t>
            </a:r>
          </a:p>
          <a:p>
            <a:pPr marL="285750" indent="-285750">
              <a:buClr>
                <a:schemeClr val="accent2"/>
              </a:buClr>
              <a:buFont typeface="Arial" panose="020B0604020202020204" pitchFamily="34" charset="0"/>
              <a:buChar char="•"/>
            </a:pPr>
            <a:r>
              <a:rPr lang="en-GB" sz="2800" dirty="0">
                <a:solidFill>
                  <a:srgbClr val="F08621"/>
                </a:solidFill>
                <a:latin typeface="Arial" panose="020B0604020202020204" pitchFamily="34" charset="0"/>
              </a:rPr>
              <a:t>Put your most important at the top and your least important at the bottom</a:t>
            </a:r>
          </a:p>
        </p:txBody>
      </p:sp>
      <p:pic>
        <p:nvPicPr>
          <p:cNvPr id="6" name="Picture 5">
            <a:extLst>
              <a:ext uri="{FF2B5EF4-FFF2-40B4-BE49-F238E27FC236}">
                <a16:creationId xmlns:a16="http://schemas.microsoft.com/office/drawing/2014/main" id="{C4FF0C5F-5351-6C29-E4B2-E93E03B8E37F}"/>
              </a:ext>
            </a:extLst>
          </p:cNvPr>
          <p:cNvPicPr>
            <a:picLocks noChangeAspect="1"/>
          </p:cNvPicPr>
          <p:nvPr/>
        </p:nvPicPr>
        <p:blipFill>
          <a:blip r:embed="rId3"/>
          <a:stretch>
            <a:fillRect/>
          </a:stretch>
        </p:blipFill>
        <p:spPr>
          <a:xfrm>
            <a:off x="10946729" y="277526"/>
            <a:ext cx="921509" cy="900000"/>
          </a:xfrm>
          <a:prstGeom prst="rect">
            <a:avLst/>
          </a:prstGeom>
        </p:spPr>
      </p:pic>
      <p:pic>
        <p:nvPicPr>
          <p:cNvPr id="5" name="Picture 4">
            <a:extLst>
              <a:ext uri="{FF2B5EF4-FFF2-40B4-BE49-F238E27FC236}">
                <a16:creationId xmlns:a16="http://schemas.microsoft.com/office/drawing/2014/main" id="{A9929E81-3F9B-66F0-BE1B-2723853F4195}"/>
              </a:ext>
            </a:extLst>
          </p:cNvPr>
          <p:cNvPicPr>
            <a:picLocks noChangeAspect="1"/>
          </p:cNvPicPr>
          <p:nvPr/>
        </p:nvPicPr>
        <p:blipFill>
          <a:blip r:embed="rId4"/>
          <a:stretch>
            <a:fillRect/>
          </a:stretch>
        </p:blipFill>
        <p:spPr>
          <a:xfrm>
            <a:off x="8989825" y="2824002"/>
            <a:ext cx="2180623" cy="3156628"/>
          </a:xfrm>
          <a:prstGeom prst="rect">
            <a:avLst/>
          </a:prstGeom>
          <a:ln w="28575">
            <a:solidFill>
              <a:srgbClr val="F08621"/>
            </a:solidFill>
          </a:ln>
        </p:spPr>
      </p:pic>
    </p:spTree>
    <p:extLst>
      <p:ext uri="{BB962C8B-B14F-4D97-AF65-F5344CB8AC3E}">
        <p14:creationId xmlns:p14="http://schemas.microsoft.com/office/powerpoint/2010/main" val="1985327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Sleep Hygiene</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641021" y="2634792"/>
            <a:ext cx="10887591" cy="646331"/>
          </a:xfrm>
          <a:prstGeom prst="rect">
            <a:avLst/>
          </a:prstGeom>
          <a:noFill/>
        </p:spPr>
        <p:txBody>
          <a:bodyPr wrap="square" rtlCol="0">
            <a:spAutoFit/>
          </a:bodyPr>
          <a:lstStyle/>
          <a:p>
            <a:r>
              <a:rPr kumimoji="0" lang="en-GB" sz="36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rPr>
              <a:t>What is sleep hygiene?</a:t>
            </a:r>
            <a:endParaRPr kumimoji="0" lang="en-GB" sz="1400" b="1" i="0" u="none" strike="noStrike" kern="1200" cap="none" spc="0" normalizeH="0" baseline="0" noProof="0" dirty="0">
              <a:ln>
                <a:noFill/>
              </a:ln>
              <a:solidFill>
                <a:schemeClr val="accent1"/>
              </a:solidFill>
              <a:effectLst/>
              <a:uLnTx/>
              <a:uFillTx/>
              <a:latin typeface="Arial" panose="020B0604020202020204" pitchFamily="34" charset="0"/>
              <a:ea typeface="+mn-ea"/>
              <a:cs typeface="+mn-cs"/>
            </a:endParaRP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
        <p:nvSpPr>
          <p:cNvPr id="5" name="TextBox 4">
            <a:extLst>
              <a:ext uri="{FF2B5EF4-FFF2-40B4-BE49-F238E27FC236}">
                <a16:creationId xmlns:a16="http://schemas.microsoft.com/office/drawing/2014/main" id="{2511D004-C0B0-3A30-339E-96ADA6B380D9}"/>
              </a:ext>
            </a:extLst>
          </p:cNvPr>
          <p:cNvSpPr txBox="1"/>
          <p:nvPr/>
        </p:nvSpPr>
        <p:spPr>
          <a:xfrm>
            <a:off x="698705" y="3340066"/>
            <a:ext cx="10772222" cy="3016210"/>
          </a:xfrm>
          <a:prstGeom prst="rect">
            <a:avLst/>
          </a:prstGeom>
          <a:noFill/>
        </p:spPr>
        <p:txBody>
          <a:bodyPr wrap="square" rtlCol="0">
            <a:spAutoFit/>
          </a:bodyPr>
          <a:lstStyle/>
          <a:p>
            <a:r>
              <a:rPr kumimoji="0" lang="en-GB" sz="3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The term sleep hygiene really refers to having good habits and behaviours related to your sleep routine. </a:t>
            </a:r>
          </a:p>
          <a:p>
            <a:endParaRPr lang="en-GB" sz="1200" b="1" dirty="0">
              <a:solidFill>
                <a:srgbClr val="F08621"/>
              </a:solidFill>
              <a:latin typeface="Arial" panose="020B0604020202020204" pitchFamily="34" charset="0"/>
            </a:endParaRPr>
          </a:p>
          <a:p>
            <a:r>
              <a:rPr kumimoji="0" lang="en-GB" sz="32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Having good sleep hygiene should </a:t>
            </a:r>
            <a:r>
              <a:rPr lang="en-GB" sz="3200" b="1" dirty="0">
                <a:solidFill>
                  <a:srgbClr val="F08621"/>
                </a:solidFill>
                <a:latin typeface="Arial" panose="020B0604020202020204" pitchFamily="34" charset="0"/>
              </a:rPr>
              <a:t>lead to you having an easier time falling asleep and having longer and better-quality sleep throughout the night.</a:t>
            </a:r>
            <a:endParaRPr lang="en-IE" sz="3200" b="1" dirty="0">
              <a:solidFill>
                <a:srgbClr val="F08621"/>
              </a:solidFill>
              <a:latin typeface="Arial" panose="020B0604020202020204" pitchFamily="34" charset="0"/>
            </a:endParaRPr>
          </a:p>
          <a:p>
            <a:endParaRPr lang="en-IE" dirty="0">
              <a:latin typeface="Arial" panose="020B0604020202020204" pitchFamily="34" charset="0"/>
            </a:endParaRPr>
          </a:p>
        </p:txBody>
      </p:sp>
    </p:spTree>
    <p:extLst>
      <p:ext uri="{BB962C8B-B14F-4D97-AF65-F5344CB8AC3E}">
        <p14:creationId xmlns:p14="http://schemas.microsoft.com/office/powerpoint/2010/main" val="2209229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68F643-21B3-8142-7E74-5BC60838C5A6}"/>
              </a:ext>
            </a:extLst>
          </p:cNvPr>
          <p:cNvSpPr txBox="1">
            <a:spLocks/>
          </p:cNvSpPr>
          <p:nvPr/>
        </p:nvSpPr>
        <p:spPr>
          <a:xfrm>
            <a:off x="467805" y="365125"/>
            <a:ext cx="1125639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IE" sz="4400" b="1" i="0" u="none" strike="noStrike" kern="1200" cap="none" spc="0" normalizeH="0" baseline="0" noProof="0" dirty="0">
                <a:ln>
                  <a:noFill/>
                </a:ln>
                <a:solidFill>
                  <a:srgbClr val="F08621"/>
                </a:solidFill>
                <a:effectLst/>
                <a:uLnTx/>
                <a:uFillTx/>
                <a:latin typeface="Arial" panose="020B0604020202020204" pitchFamily="34" charset="0"/>
                <a:ea typeface="+mj-ea"/>
                <a:cs typeface="+mj-cs"/>
              </a:rPr>
              <a:t>Healthy Sleep Hygiene Guidelines</a:t>
            </a:r>
          </a:p>
        </p:txBody>
      </p:sp>
      <p:sp>
        <p:nvSpPr>
          <p:cNvPr id="2" name="Rectangle 1">
            <a:extLst>
              <a:ext uri="{FF2B5EF4-FFF2-40B4-BE49-F238E27FC236}">
                <a16:creationId xmlns:a16="http://schemas.microsoft.com/office/drawing/2014/main" id="{F49A2BFF-AF31-EECB-F3EA-A58B3D1B47E8}"/>
              </a:ext>
            </a:extLst>
          </p:cNvPr>
          <p:cNvSpPr/>
          <p:nvPr/>
        </p:nvSpPr>
        <p:spPr>
          <a:xfrm>
            <a:off x="0" y="1970202"/>
            <a:ext cx="12192000" cy="4887798"/>
          </a:xfrm>
          <a:prstGeom prst="rect">
            <a:avLst/>
          </a:prstGeom>
          <a:solidFill>
            <a:srgbClr val="F086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p:txBody>
      </p:sp>
      <p:sp>
        <p:nvSpPr>
          <p:cNvPr id="16" name="Rectangle 15">
            <a:extLst>
              <a:ext uri="{FF2B5EF4-FFF2-40B4-BE49-F238E27FC236}">
                <a16:creationId xmlns:a16="http://schemas.microsoft.com/office/drawing/2014/main" id="{5D0B33F0-5BE3-DBF7-FAA2-7D9658D5C9E0}"/>
              </a:ext>
            </a:extLst>
          </p:cNvPr>
          <p:cNvSpPr/>
          <p:nvPr/>
        </p:nvSpPr>
        <p:spPr>
          <a:xfrm>
            <a:off x="467805" y="2450968"/>
            <a:ext cx="11256390" cy="39026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latin typeface="Arial" panose="020B0604020202020204" pitchFamily="34" charset="0"/>
            </a:endParaRPr>
          </a:p>
        </p:txBody>
      </p:sp>
      <p:sp>
        <p:nvSpPr>
          <p:cNvPr id="8" name="TextBox 7">
            <a:extLst>
              <a:ext uri="{FF2B5EF4-FFF2-40B4-BE49-F238E27FC236}">
                <a16:creationId xmlns:a16="http://schemas.microsoft.com/office/drawing/2014/main" id="{9DD8AEAC-83AD-C423-657B-3894509A042B}"/>
              </a:ext>
            </a:extLst>
          </p:cNvPr>
          <p:cNvSpPr txBox="1"/>
          <p:nvPr/>
        </p:nvSpPr>
        <p:spPr>
          <a:xfrm>
            <a:off x="599910" y="2537236"/>
            <a:ext cx="10992179" cy="3647152"/>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Prioritise your sleep and dedicate enough time for it.</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Go to bed and wake up at the same times each day.</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Create a dark, cool, and quiet bedroom environment.</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Avoid bright lights or screens, especially around bedtime.  </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Ideally, keep screens out of the bedroom altogether, particularly after lights out.</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Have a regular bedtime routine that includes relaxing activities.</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Don’t have </a:t>
            </a:r>
            <a:r>
              <a:rPr lang="en-GB" sz="2100" b="1" dirty="0">
                <a:solidFill>
                  <a:srgbClr val="F08621"/>
                </a:solidFill>
                <a:latin typeface="Arial" panose="020B0604020202020204" pitchFamily="34" charset="0"/>
              </a:rPr>
              <a:t>tea, coffee, or </a:t>
            </a: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energy drinks late in the day, and avoid heavy meals close to bedtime.</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Try to get some exercise every day.</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Expose yourself to natural sunlight early in the day, ideally before 10am.</a:t>
            </a:r>
          </a:p>
          <a:p>
            <a:pPr marL="457200" indent="-457200">
              <a:buFont typeface="+mj-lt"/>
              <a:buAutoNum type="arabicPeriod"/>
              <a:defRPr/>
            </a:pPr>
            <a:r>
              <a:rPr kumimoji="0" lang="en-GB" sz="2100" b="1" i="0" u="none" strike="noStrike" kern="1200" cap="none" spc="0" normalizeH="0" baseline="0" noProof="0" dirty="0">
                <a:ln>
                  <a:noFill/>
                </a:ln>
                <a:solidFill>
                  <a:srgbClr val="F08621"/>
                </a:solidFill>
                <a:effectLst/>
                <a:uLnTx/>
                <a:uFillTx/>
                <a:latin typeface="Arial" panose="020B0604020202020204" pitchFamily="34" charset="0"/>
                <a:ea typeface="+mn-ea"/>
                <a:cs typeface="+mn-cs"/>
              </a:rPr>
              <a:t>Don’t have any naps after 3pm.</a:t>
            </a:r>
          </a:p>
        </p:txBody>
      </p:sp>
      <p:pic>
        <p:nvPicPr>
          <p:cNvPr id="3" name="Graphic 2" descr="Teacher with solid fill">
            <a:extLst>
              <a:ext uri="{FF2B5EF4-FFF2-40B4-BE49-F238E27FC236}">
                <a16:creationId xmlns:a16="http://schemas.microsoft.com/office/drawing/2014/main" id="{9CD61BC5-5DA0-538D-88B9-DE397E5570F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14363" y="243308"/>
            <a:ext cx="914400" cy="914400"/>
          </a:xfrm>
          <a:prstGeom prst="rect">
            <a:avLst/>
          </a:prstGeom>
        </p:spPr>
      </p:pic>
    </p:spTree>
    <p:extLst>
      <p:ext uri="{BB962C8B-B14F-4D97-AF65-F5344CB8AC3E}">
        <p14:creationId xmlns:p14="http://schemas.microsoft.com/office/powerpoint/2010/main" val="1470749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5324</TotalTime>
  <Words>2901</Words>
  <Application>Microsoft Office PowerPoint</Application>
  <PresentationFormat>Widescreen</PresentationFormat>
  <Paragraphs>180</Paragraphs>
  <Slides>19</Slides>
  <Notes>19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Arial</vt:lpstr>
      <vt:lpstr>Office Theme</vt:lpstr>
      <vt:lpstr>The importance of sleep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 Improving my sleep - Presentation in PDF - Version 1 2023</dc:title>
  <dc:creator>Emmet Major</dc:creator>
  <cp:lastModifiedBy>Emmet Major</cp:lastModifiedBy>
  <cp:revision>16</cp:revision>
  <dcterms:created xsi:type="dcterms:W3CDTF">2022-11-06T18:54:54Z</dcterms:created>
  <dcterms:modified xsi:type="dcterms:W3CDTF">2023-12-04T22:03:30Z</dcterms:modified>
</cp:coreProperties>
</file>