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5" r:id="rId3"/>
    <p:sldId id="300" r:id="rId4"/>
    <p:sldId id="257" r:id="rId5"/>
    <p:sldId id="293" r:id="rId6"/>
    <p:sldId id="286" r:id="rId7"/>
    <p:sldId id="289" r:id="rId8"/>
    <p:sldId id="294" r:id="rId9"/>
    <p:sldId id="288" r:id="rId10"/>
    <p:sldId id="297" r:id="rId11"/>
    <p:sldId id="301" r:id="rId12"/>
    <p:sldId id="291"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8621"/>
    <a:srgbClr val="0070C0"/>
    <a:srgbClr val="4472C4"/>
    <a:srgbClr val="6552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9063" autoAdjust="0"/>
  </p:normalViewPr>
  <p:slideViewPr>
    <p:cSldViewPr snapToGrid="0">
      <p:cViewPr varScale="1">
        <p:scale>
          <a:sx n="36" d="100"/>
          <a:sy n="36" d="100"/>
        </p:scale>
        <p:origin x="1772" y="40"/>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et Major" userId="ee63e9b6-6973-4f30-adba-02a091dc712b" providerId="ADAL" clId="{BE3F2AE2-D44E-4544-B330-A923F2F62E71}"/>
    <pc:docChg chg="custSel modSld">
      <pc:chgData name="Emmet Major" userId="ee63e9b6-6973-4f30-adba-02a091dc712b" providerId="ADAL" clId="{BE3F2AE2-D44E-4544-B330-A923F2F62E71}" dt="2023-12-04T05:39:22.573" v="14" actId="478"/>
      <pc:docMkLst>
        <pc:docMk/>
      </pc:docMkLst>
      <pc:sldChg chg="addSp delSp modSp mod">
        <pc:chgData name="Emmet Major" userId="ee63e9b6-6973-4f30-adba-02a091dc712b" providerId="ADAL" clId="{BE3F2AE2-D44E-4544-B330-A923F2F62E71}" dt="2023-12-04T05:39:22.573" v="14" actId="478"/>
        <pc:sldMkLst>
          <pc:docMk/>
          <pc:sldMk cId="2456687789" sldId="293"/>
        </pc:sldMkLst>
        <pc:picChg chg="add mod">
          <ac:chgData name="Emmet Major" userId="ee63e9b6-6973-4f30-adba-02a091dc712b" providerId="ADAL" clId="{BE3F2AE2-D44E-4544-B330-A923F2F62E71}" dt="2023-12-04T05:38:16.356" v="10"/>
          <ac:picMkLst>
            <pc:docMk/>
            <pc:sldMk cId="2456687789" sldId="293"/>
            <ac:picMk id="2" creationId="{D56694A1-A5E1-1ADF-7B8E-1785CE8167CD}"/>
          </ac:picMkLst>
        </pc:picChg>
        <pc:picChg chg="del mod">
          <ac:chgData name="Emmet Major" userId="ee63e9b6-6973-4f30-adba-02a091dc712b" providerId="ADAL" clId="{BE3F2AE2-D44E-4544-B330-A923F2F62E71}" dt="2023-12-04T05:39:22.573" v="14" actId="478"/>
          <ac:picMkLst>
            <pc:docMk/>
            <pc:sldMk cId="2456687789" sldId="293"/>
            <ac:picMk id="3" creationId="{21089E84-86BE-2530-8793-9F28439BC66F}"/>
          </ac:picMkLst>
        </pc:picChg>
        <pc:picChg chg="del">
          <ac:chgData name="Emmet Major" userId="ee63e9b6-6973-4f30-adba-02a091dc712b" providerId="ADAL" clId="{BE3F2AE2-D44E-4544-B330-A923F2F62E71}" dt="2023-12-04T05:38:21" v="11" actId="478"/>
          <ac:picMkLst>
            <pc:docMk/>
            <pc:sldMk cId="2456687789" sldId="293"/>
            <ac:picMk id="6" creationId="{2E544B51-859C-E548-B183-F828C51F27BF}"/>
          </ac:picMkLst>
        </pc:picChg>
      </pc:sldChg>
      <pc:sldChg chg="modNotesTx">
        <pc:chgData name="Emmet Major" userId="ee63e9b6-6973-4f30-adba-02a091dc712b" providerId="ADAL" clId="{BE3F2AE2-D44E-4544-B330-A923F2F62E71}" dt="2023-12-04T04:56:46.612" v="8" actId="20577"/>
        <pc:sldMkLst>
          <pc:docMk/>
          <pc:sldMk cId="2389085578" sldId="30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94A1C905-9FE4-4902-A25D-D296AC92976C}" type="datetimeFigureOut">
              <a:rPr lang="en-IE" smtClean="0"/>
              <a:pPr/>
              <a:t>04/12/2023</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440DDF3B-6C86-4A88-A2D1-AE6935E657E0}" type="slidenum">
              <a:rPr lang="en-IE" smtClean="0"/>
              <a:pPr/>
              <a:t>‹#›</a:t>
            </a:fld>
            <a:endParaRPr lang="en-IE" dirty="0"/>
          </a:p>
        </p:txBody>
      </p:sp>
    </p:spTree>
    <p:extLst>
      <p:ext uri="{BB962C8B-B14F-4D97-AF65-F5344CB8AC3E}">
        <p14:creationId xmlns:p14="http://schemas.microsoft.com/office/powerpoint/2010/main" val="2473546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My relationship with sleep</a:t>
            </a:r>
            <a:r>
              <a:rPr lang="en-GB" dirty="0"/>
              <a:t> is the second lesson of a 3-lesson teaching module called </a:t>
            </a:r>
            <a:r>
              <a:rPr lang="en-GB" b="1" dirty="0"/>
              <a:t>The importance of sleep</a:t>
            </a:r>
            <a:r>
              <a:rPr lang="en-IE" b="0" dirty="0"/>
              <a:t>.</a:t>
            </a:r>
            <a:endParaRPr lang="en-IE" b="1" dirty="0"/>
          </a:p>
        </p:txBody>
      </p:sp>
      <p:sp>
        <p:nvSpPr>
          <p:cNvPr id="4" name="Slide Number Placeholder 3"/>
          <p:cNvSpPr>
            <a:spLocks noGrp="1"/>
          </p:cNvSpPr>
          <p:nvPr>
            <p:ph type="sldNum" sz="quarter" idx="5"/>
          </p:nvPr>
        </p:nvSpPr>
        <p:spPr/>
        <p:txBody>
          <a:bodyPr/>
          <a:lstStyle/>
          <a:p>
            <a:fld id="{440DDF3B-6C86-4A88-A2D1-AE6935E657E0}" type="slidenum">
              <a:rPr lang="en-IE" smtClean="0"/>
              <a:t>1</a:t>
            </a:fld>
            <a:endParaRPr lang="en-IE"/>
          </a:p>
        </p:txBody>
      </p:sp>
    </p:spTree>
    <p:extLst>
      <p:ext uri="{BB962C8B-B14F-4D97-AF65-F5344CB8AC3E}">
        <p14:creationId xmlns:p14="http://schemas.microsoft.com/office/powerpoint/2010/main" val="42570023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srgbClr val="F08621"/>
              </a:solidFill>
              <a:effectLst/>
              <a:uLnTx/>
              <a:uFillTx/>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0DDF3B-6C86-4A88-A2D1-AE6935E657E0}" type="slidenum">
              <a:rPr kumimoji="0" lang="en-I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IE"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077110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all factors that can dramatically influence the amount and quality of sleep that we’re getting.  </a:t>
            </a:r>
          </a:p>
          <a:p>
            <a:endParaRPr lang="en-GB" dirty="0"/>
          </a:p>
          <a:p>
            <a:r>
              <a:rPr lang="en-GB" dirty="0"/>
              <a:t>There’s going to be one more lesson on </a:t>
            </a:r>
            <a:r>
              <a:rPr lang="en-GB"/>
              <a:t>this topic </a:t>
            </a:r>
            <a:r>
              <a:rPr lang="en-GB" dirty="0"/>
              <a:t>called </a:t>
            </a:r>
            <a:r>
              <a:rPr lang="en-GB" b="1" dirty="0"/>
              <a:t>Improving my sleep</a:t>
            </a:r>
            <a:r>
              <a:rPr lang="en-GB" dirty="0"/>
              <a:t> and we’ll be exploring some ideas about that next week.  For now though, there’s a bit of homework before we get to that.  This is called a Sleep Diary worksheet, and you can use it to help track how you’re doing for your sleep. </a:t>
            </a:r>
          </a:p>
          <a:p>
            <a:endParaRPr lang="en-GB" dirty="0"/>
          </a:p>
          <a:p>
            <a:r>
              <a:rPr lang="en-GB" dirty="0"/>
              <a:t>We can all do with a bit more sleep, and as we know, some of us aren’t getting nearly enough of it.  So, if we use this Sleep Diary it can be very useful to help identify ways that we can increase the amount and quality of sleep we’re getting. It’s particularly useful when coupled with the Sleep Questionnaire.</a:t>
            </a:r>
            <a:br>
              <a:rPr lang="en-GB" dirty="0"/>
            </a:br>
            <a:br>
              <a:rPr lang="en-GB" dirty="0"/>
            </a:br>
            <a:r>
              <a:rPr lang="en-GB" dirty="0"/>
              <a:t>Try and fill in the diary for the week and we can talk about it next time.</a:t>
            </a:r>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0DDF3B-6C86-4A88-A2D1-AE6935E657E0}" type="slidenum">
              <a:rPr kumimoji="0" lang="en-I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E"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2469526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440DDF3B-6C86-4A88-A2D1-AE6935E657E0}" type="slidenum">
              <a:rPr lang="en-IE" smtClean="0"/>
              <a:pPr/>
              <a:t>12</a:t>
            </a:fld>
            <a:endParaRPr lang="en-IE" dirty="0"/>
          </a:p>
        </p:txBody>
      </p:sp>
    </p:spTree>
    <p:extLst>
      <p:ext uri="{BB962C8B-B14F-4D97-AF65-F5344CB8AC3E}">
        <p14:creationId xmlns:p14="http://schemas.microsoft.com/office/powerpoint/2010/main" val="642240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7945">
              <a:lnSpc>
                <a:spcPts val="1330"/>
              </a:lnSpc>
            </a:pPr>
            <a:r>
              <a:rPr lang="en-US" sz="1800" dirty="0">
                <a:effectLst/>
                <a:latin typeface="Arial" panose="020B0604020202020204" pitchFamily="34" charset="0"/>
                <a:ea typeface="Tahoma" panose="020B0604030504040204" pitchFamily="34" charset="0"/>
              </a:rPr>
              <a:t>This slide is the review of learning goals and there is also a 3-2-1 worksheet exercise.</a:t>
            </a:r>
          </a:p>
          <a:p>
            <a:pPr marL="67945">
              <a:lnSpc>
                <a:spcPts val="1330"/>
              </a:lnSpc>
            </a:pPr>
            <a:endParaRPr lang="en-US" sz="1800" dirty="0">
              <a:effectLst/>
              <a:latin typeface="Arial" panose="020B0604020202020204" pitchFamily="34" charset="0"/>
              <a:ea typeface="Tahoma" panose="020B0604030504040204" pitchFamily="34" charset="0"/>
            </a:endParaRPr>
          </a:p>
          <a:p>
            <a:pPr marL="67945">
              <a:lnSpc>
                <a:spcPts val="1330"/>
              </a:lnSpc>
            </a:pPr>
            <a:r>
              <a:rPr lang="en-US" sz="1800" dirty="0">
                <a:effectLst/>
                <a:latin typeface="Arial" panose="020B0604020202020204" pitchFamily="34" charset="0"/>
                <a:ea typeface="Tahoma" panose="020B0604030504040204" pitchFamily="34" charset="0"/>
              </a:rPr>
              <a:t>Students are invited to reflect on:</a:t>
            </a:r>
            <a:endParaRPr lang="en-IE" sz="1800" dirty="0">
              <a:effectLst/>
              <a:latin typeface="Tahoma" panose="020B0604030504040204" pitchFamily="34" charset="0"/>
              <a:ea typeface="Tahoma" panose="020B0604030504040204" pitchFamily="34" charset="0"/>
            </a:endParaRPr>
          </a:p>
          <a:p>
            <a:pPr marL="67945">
              <a:lnSpc>
                <a:spcPts val="1330"/>
              </a:lnSpc>
            </a:pPr>
            <a:r>
              <a:rPr lang="en-US" sz="1800" dirty="0">
                <a:effectLst/>
                <a:latin typeface="Arial" panose="020B0604020202020204" pitchFamily="34" charset="0"/>
                <a:ea typeface="Tahoma" panose="020B0604030504040204" pitchFamily="34" charset="0"/>
              </a:rPr>
              <a:t> </a:t>
            </a:r>
            <a:endParaRPr lang="en-IE" sz="1800" dirty="0">
              <a:effectLst/>
              <a:latin typeface="Tahoma" panose="020B0604030504040204" pitchFamily="34" charset="0"/>
              <a:ea typeface="Tahoma" panose="020B0604030504040204" pitchFamily="34" charset="0"/>
            </a:endParaRPr>
          </a:p>
          <a:p>
            <a:pPr marL="285750" lvl="0" indent="-285750">
              <a:lnSpc>
                <a:spcPts val="1330"/>
              </a:lnSpc>
              <a:buFont typeface="Arial" panose="020B0604020202020204" pitchFamily="34" charset="0"/>
              <a:buChar char="•"/>
            </a:pPr>
            <a:r>
              <a:rPr lang="en-US" sz="1800" dirty="0">
                <a:effectLst/>
                <a:latin typeface="Arial" panose="020B0604020202020204" pitchFamily="34" charset="0"/>
                <a:ea typeface="Tahoma" panose="020B0604030504040204" pitchFamily="34" charset="0"/>
              </a:rPr>
              <a:t>Three things I learned today.</a:t>
            </a:r>
            <a:endParaRPr lang="en-IE" sz="1800" dirty="0">
              <a:effectLst/>
              <a:latin typeface="Tahoma" panose="020B0604030504040204" pitchFamily="34" charset="0"/>
              <a:ea typeface="Tahoma" panose="020B0604030504040204" pitchFamily="34" charset="0"/>
            </a:endParaRPr>
          </a:p>
          <a:p>
            <a:pPr marL="285750" lvl="0" indent="-285750">
              <a:lnSpc>
                <a:spcPts val="1330"/>
              </a:lnSpc>
              <a:buFont typeface="Arial" panose="020B0604020202020204" pitchFamily="34" charset="0"/>
              <a:buChar char="•"/>
            </a:pPr>
            <a:r>
              <a:rPr lang="en-US" sz="1800" dirty="0">
                <a:effectLst/>
                <a:latin typeface="Arial" panose="020B0604020202020204" pitchFamily="34" charset="0"/>
                <a:ea typeface="Tahoma" panose="020B0604030504040204" pitchFamily="34" charset="0"/>
              </a:rPr>
              <a:t>Two things I found interesting.</a:t>
            </a:r>
            <a:endParaRPr lang="en-IE" sz="1800" dirty="0">
              <a:effectLst/>
              <a:latin typeface="Tahoma" panose="020B0604030504040204" pitchFamily="34" charset="0"/>
              <a:ea typeface="Tahoma" panose="020B0604030504040204" pitchFamily="34" charset="0"/>
            </a:endParaRPr>
          </a:p>
          <a:p>
            <a:pPr marL="285750" indent="-285750">
              <a:buFont typeface="Arial" panose="020B0604020202020204" pitchFamily="34" charset="0"/>
              <a:buChar char="•"/>
            </a:pPr>
            <a:r>
              <a:rPr lang="en-US" sz="1800" dirty="0">
                <a:effectLst/>
                <a:latin typeface="Arial" panose="020B0604020202020204" pitchFamily="34" charset="0"/>
                <a:ea typeface="Tahoma" panose="020B0604030504040204" pitchFamily="34" charset="0"/>
              </a:rPr>
              <a:t>One question I still have.</a:t>
            </a:r>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E"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965545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Outline of the learning goals.</a:t>
            </a:r>
          </a:p>
          <a:p>
            <a:endParaRPr lang="en-GB" dirty="0"/>
          </a:p>
          <a:p>
            <a:endParaRPr lang="en-IE" dirty="0"/>
          </a:p>
        </p:txBody>
      </p:sp>
      <p:sp>
        <p:nvSpPr>
          <p:cNvPr id="4" name="Slide Number Placeholder 3"/>
          <p:cNvSpPr>
            <a:spLocks noGrp="1"/>
          </p:cNvSpPr>
          <p:nvPr>
            <p:ph type="sldNum" sz="quarter" idx="5"/>
          </p:nvPr>
        </p:nvSpPr>
        <p:spPr/>
        <p:txBody>
          <a:bodyPr/>
          <a:lstStyle/>
          <a:p>
            <a:fld id="{7393344B-2FC4-429C-B16F-9E4A9DA0D530}" type="slidenum">
              <a:rPr lang="en-IE" smtClean="0"/>
              <a:t>2</a:t>
            </a:fld>
            <a:endParaRPr lang="en-IE"/>
          </a:p>
        </p:txBody>
      </p:sp>
    </p:spTree>
    <p:extLst>
      <p:ext uri="{BB962C8B-B14F-4D97-AF65-F5344CB8AC3E}">
        <p14:creationId xmlns:p14="http://schemas.microsoft.com/office/powerpoint/2010/main" val="1032871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just a quick reminder for the pupils of how many of our teens are sleeping poorly.</a:t>
            </a:r>
          </a:p>
          <a:p>
            <a:endParaRPr lang="en-GB" dirty="0"/>
          </a:p>
          <a:p>
            <a:r>
              <a:rPr lang="en-GB" dirty="0"/>
              <a:t>All results and statistics are from the November 2022 Planet Youth survey of 4,339 15 and 16 year-old teenagers in the 81 post-primary schools and 10 Youthreach centres in Galway, Mayo and Roscommon.  </a:t>
            </a:r>
            <a:br>
              <a:rPr lang="en-GB" dirty="0"/>
            </a:br>
            <a:br>
              <a:rPr lang="en-GB" dirty="0"/>
            </a:br>
            <a:r>
              <a:rPr lang="en-GB" dirty="0"/>
              <a:t>Full reports from the survey are available for download from the www.planetyouth.ie website.</a:t>
            </a:r>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IE"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754733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is the sleep questionnaire worksheet.  It may have been assigned as homework at the end of lesson 1, or the pupils can take a few minutes  to complete it now.</a:t>
            </a:r>
            <a:br>
              <a:rPr lang="en-GB" dirty="0"/>
            </a:br>
            <a:br>
              <a:rPr lang="en-GB" dirty="0"/>
            </a:br>
            <a:r>
              <a:rPr lang="en-GB" dirty="0"/>
              <a:t>There can be a general teacher-led discussion on the worksheet.  </a:t>
            </a:r>
            <a:br>
              <a:rPr lang="en-GB" dirty="0"/>
            </a:br>
            <a:br>
              <a:rPr lang="en-GB" dirty="0"/>
            </a:br>
            <a:r>
              <a:rPr lang="en-US" sz="1800" dirty="0">
                <a:effectLst/>
                <a:latin typeface="Arial" panose="020B0604020202020204" pitchFamily="34" charset="0"/>
                <a:ea typeface="Tahoma" panose="020B0604030504040204" pitchFamily="34" charset="0"/>
              </a:rPr>
              <a:t>“We know from the slide and from the last lesson that over half of teenagers aren’t getting enough sleep, so this exercise should be useful to help us see how much sleep we’re getting individually.”</a:t>
            </a:r>
            <a:endParaRPr lang="en-IE" sz="1800" dirty="0">
              <a:effectLst/>
              <a:latin typeface="Tahoma" panose="020B0604030504040204" pitchFamily="34" charset="0"/>
              <a:ea typeface="Tahoma" panose="020B0604030504040204" pitchFamily="34" charset="0"/>
            </a:endParaRPr>
          </a:p>
          <a:p>
            <a:br>
              <a:rPr lang="en-GB" dirty="0"/>
            </a:br>
            <a:r>
              <a:rPr lang="en-GB" dirty="0"/>
              <a:t>Did anyone spot anything interesting when filling in the worksheet?  </a:t>
            </a:r>
            <a:br>
              <a:rPr lang="en-GB" dirty="0"/>
            </a:br>
            <a:r>
              <a:rPr lang="en-GB" dirty="0"/>
              <a:t>Was there anything that surprised you?  </a:t>
            </a:r>
            <a:br>
              <a:rPr lang="en-GB" dirty="0"/>
            </a:br>
            <a:r>
              <a:rPr lang="en-GB" dirty="0"/>
              <a:t>Who rated their sleep as average?  Or good? Or poor?  Did anybody put very good or very poor?</a:t>
            </a:r>
            <a:br>
              <a:rPr lang="en-GB" dirty="0"/>
            </a:br>
            <a:br>
              <a:rPr lang="en-GB" dirty="0"/>
            </a:br>
            <a:r>
              <a:rPr lang="en-US" sz="1800" dirty="0">
                <a:effectLst/>
                <a:latin typeface="Arial" panose="020B0604020202020204" pitchFamily="34" charset="0"/>
                <a:ea typeface="Tahoma" panose="020B0604030504040204" pitchFamily="34" charset="0"/>
              </a:rPr>
              <a:t>“We might come back to this questionnaire later, but let’s move on for now and look a bit at how and why we sleep.”</a:t>
            </a:r>
            <a:endParaRPr lang="en-IE" dirty="0"/>
          </a:p>
        </p:txBody>
      </p:sp>
      <p:sp>
        <p:nvSpPr>
          <p:cNvPr id="4" name="Slide Number Placeholder 3"/>
          <p:cNvSpPr>
            <a:spLocks noGrp="1"/>
          </p:cNvSpPr>
          <p:nvPr>
            <p:ph type="sldNum" sz="quarter" idx="5"/>
          </p:nvPr>
        </p:nvSpPr>
        <p:spPr/>
        <p:txBody>
          <a:bodyPr/>
          <a:lstStyle/>
          <a:p>
            <a:fld id="{440DDF3B-6C86-4A88-A2D1-AE6935E657E0}" type="slidenum">
              <a:rPr lang="en-IE" smtClean="0"/>
              <a:pPr/>
              <a:t>4</a:t>
            </a:fld>
            <a:endParaRPr lang="en-IE" dirty="0"/>
          </a:p>
        </p:txBody>
      </p:sp>
    </p:spTree>
    <p:extLst>
      <p:ext uri="{BB962C8B-B14F-4D97-AF65-F5344CB8AC3E}">
        <p14:creationId xmlns:p14="http://schemas.microsoft.com/office/powerpoint/2010/main" val="1659137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Teacher-led discussion.  This is a brief discussion with the class about the sleep tracker images.</a:t>
            </a:r>
            <a:br>
              <a:rPr lang="en-GB" b="0" dirty="0"/>
            </a:br>
            <a:br>
              <a:rPr lang="en-GB" b="0" dirty="0"/>
            </a:br>
            <a:r>
              <a:rPr lang="en-GB" b="0" dirty="0"/>
              <a:t>Ask the class who had the better sleep.  Is it the person who had the sleep stages on the left? Or the person on the right?  Why?</a:t>
            </a:r>
            <a:br>
              <a:rPr lang="en-GB" b="0" dirty="0"/>
            </a:br>
            <a:br>
              <a:rPr lang="en-GB" b="0" dirty="0"/>
            </a:br>
            <a:r>
              <a:rPr lang="en-GB" b="0" dirty="0"/>
              <a:t>Just take a couple of minutes to get some idea of what the pupils think,  we revisit this slide later in the class.</a:t>
            </a:r>
          </a:p>
          <a:p>
            <a:endParaRPr lang="en-GB" b="0" dirty="0"/>
          </a:p>
          <a:p>
            <a:r>
              <a:rPr lang="en-US" sz="1800" spc="-10" dirty="0">
                <a:effectLst/>
                <a:latin typeface="Arial" panose="020B0604020202020204" pitchFamily="34" charset="0"/>
                <a:ea typeface="Tahoma" panose="020B0604030504040204" pitchFamily="34" charset="0"/>
              </a:rPr>
              <a:t>“Well let’s have a look at the science of what’s actually happening while we sleep.”</a:t>
            </a:r>
            <a:endParaRPr lang="en-IE" b="0" dirty="0"/>
          </a:p>
        </p:txBody>
      </p:sp>
      <p:sp>
        <p:nvSpPr>
          <p:cNvPr id="4" name="Slide Number Placeholder 3"/>
          <p:cNvSpPr>
            <a:spLocks noGrp="1"/>
          </p:cNvSpPr>
          <p:nvPr>
            <p:ph type="sldNum" sz="quarter" idx="5"/>
          </p:nvPr>
        </p:nvSpPr>
        <p:spPr/>
        <p:txBody>
          <a:bodyPr/>
          <a:lstStyle/>
          <a:p>
            <a:fld id="{440DDF3B-6C86-4A88-A2D1-AE6935E657E0}" type="slidenum">
              <a:rPr lang="en-IE" smtClean="0"/>
              <a:pPr/>
              <a:t>5</a:t>
            </a:fld>
            <a:endParaRPr lang="en-IE" dirty="0"/>
          </a:p>
        </p:txBody>
      </p:sp>
    </p:spTree>
    <p:extLst>
      <p:ext uri="{BB962C8B-B14F-4D97-AF65-F5344CB8AC3E}">
        <p14:creationId xmlns:p14="http://schemas.microsoft.com/office/powerpoint/2010/main" val="3607053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The two processes that regulate sleep</a:t>
            </a:r>
          </a:p>
          <a:p>
            <a:br>
              <a:rPr lang="en-GB" dirty="0"/>
            </a:br>
            <a:r>
              <a:rPr lang="en-GB" dirty="0"/>
              <a:t>Falling asleep and staying asleep, are both rooted in our biology.   Just like language or motor skills, sleep matures over the first years of our lives.  The onset of puberty is linked with changes to how we experience our sleep.  As we grow, two main processes begin to regulate sleep.  </a:t>
            </a:r>
            <a:r>
              <a:rPr lang="en-GB" b="1" dirty="0"/>
              <a:t>The homeostatic sleep drive and the circadian system. </a:t>
            </a:r>
          </a:p>
          <a:p>
            <a:br>
              <a:rPr lang="en-GB" dirty="0"/>
            </a:br>
            <a:r>
              <a:rPr lang="en-GB" dirty="0"/>
              <a:t>The </a:t>
            </a:r>
            <a:r>
              <a:rPr lang="en-GB" b="1" dirty="0"/>
              <a:t>homeostatic sleep drive </a:t>
            </a:r>
            <a:r>
              <a:rPr lang="en-GB" dirty="0"/>
              <a:t>is the body’s self-regulating system in which pressure to sleep builds up based on how long we’ve been awake. This same drive causes you to sleep longer or more deeply after a period of insufficient sleep.</a:t>
            </a:r>
          </a:p>
          <a:p>
            <a:br>
              <a:rPr lang="en-GB" dirty="0"/>
            </a:br>
            <a:r>
              <a:rPr lang="en-GB" b="1" dirty="0"/>
              <a:t>The circadian rhythm and internal clock</a:t>
            </a:r>
          </a:p>
          <a:p>
            <a:br>
              <a:rPr lang="en-GB" dirty="0"/>
            </a:br>
            <a:r>
              <a:rPr lang="en-GB" dirty="0"/>
              <a:t>The other system regulating sleep begins with a powerful internal clock nestled in the brain.  This clock is a biological pacemaker that controls the circadian rhythm allowing us to initiate the light and dark pattern of day and night.  The internal clock sends messages through the 24-hour day influencing our wake patterns and many other biological processes.  As bedtime approaches, our temperature begins to go down, and levels of the sleep-inducing chemical melatonin rises in preparation for sleep. </a:t>
            </a:r>
            <a:r>
              <a:rPr lang="en-US" sz="1800" dirty="0">
                <a:effectLst/>
                <a:latin typeface="Arial" panose="020B0604020202020204" pitchFamily="34" charset="0"/>
                <a:ea typeface="Tahoma" panose="020B0604030504040204" pitchFamily="34" charset="0"/>
              </a:rPr>
              <a:t>Toward morning time, levels of the hormone cortisol rise alerting the body to awaken.</a:t>
            </a:r>
            <a:endParaRPr lang="en-GB" dirty="0"/>
          </a:p>
          <a:p>
            <a:endParaRPr lang="en-GB" dirty="0"/>
          </a:p>
          <a:p>
            <a:r>
              <a:rPr lang="en-GB" dirty="0"/>
              <a:t>Theoretically, the alignment of these two processes predicts maintenance of wakefulness and alertness during the daytime and maintenance of sleep at night. The ideal balance between systems is challenged during adolescence as both processes show development changes and behavioural demands and choices further alter the balance.</a:t>
            </a:r>
          </a:p>
          <a:p>
            <a:endParaRPr lang="en-GB" dirty="0"/>
          </a:p>
          <a:p>
            <a:r>
              <a:rPr lang="en-GB" b="1" dirty="0"/>
              <a:t>Developmental changes and psychosocial influences on sleep in adolescence</a:t>
            </a:r>
          </a:p>
          <a:p>
            <a:endParaRPr lang="en-GB" dirty="0"/>
          </a:p>
          <a:p>
            <a:r>
              <a:rPr lang="en-GB" dirty="0"/>
              <a:t>Sleep-wake behaviour changes across adolescence are the product of changing regulatory sleep mechanisms and evolving psychosocial factors.  A hallmark behavioural change is bedtime getting later - the onset of puberty has been linked to this.</a:t>
            </a:r>
          </a:p>
          <a:p>
            <a:r>
              <a:rPr lang="en-GB" dirty="0"/>
              <a:t>Parent-set bedtimes also become less common, staying up later to study, to train, spend time on devices for example contribute to later bedtimes.	</a:t>
            </a:r>
          </a:p>
          <a:p>
            <a:endParaRPr lang="en-GB" dirty="0"/>
          </a:p>
          <a:p>
            <a:endParaRPr lang="en-IE" dirty="0"/>
          </a:p>
        </p:txBody>
      </p:sp>
      <p:sp>
        <p:nvSpPr>
          <p:cNvPr id="4" name="Slide Number Placeholder 3"/>
          <p:cNvSpPr>
            <a:spLocks noGrp="1"/>
          </p:cNvSpPr>
          <p:nvPr>
            <p:ph type="sldNum" sz="quarter" idx="5"/>
          </p:nvPr>
        </p:nvSpPr>
        <p:spPr/>
        <p:txBody>
          <a:bodyPr/>
          <a:lstStyle/>
          <a:p>
            <a:fld id="{440DDF3B-6C86-4A88-A2D1-AE6935E657E0}" type="slidenum">
              <a:rPr lang="en-IE" smtClean="0"/>
              <a:pPr/>
              <a:t>6</a:t>
            </a:fld>
            <a:endParaRPr lang="en-IE" dirty="0"/>
          </a:p>
        </p:txBody>
      </p:sp>
    </p:spTree>
    <p:extLst>
      <p:ext uri="{BB962C8B-B14F-4D97-AF65-F5344CB8AC3E}">
        <p14:creationId xmlns:p14="http://schemas.microsoft.com/office/powerpoint/2010/main" val="4038397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The stages of sleep</a:t>
            </a:r>
            <a:endParaRPr kumimoji="0" lang="en-IE" sz="12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endParaRPr>
          </a:p>
          <a:p>
            <a:pPr algn="l"/>
            <a:endParaRPr lang="en-GB" b="0" i="0" dirty="0">
              <a:solidFill>
                <a:srgbClr val="1A1B1F"/>
              </a:solidFill>
              <a:effectLst/>
              <a:latin typeface="Arial" panose="020B0604020202020204" pitchFamily="34" charset="0"/>
            </a:endParaRPr>
          </a:p>
          <a:p>
            <a:pPr algn="l"/>
            <a:r>
              <a:rPr lang="en-GB" b="0" i="0" dirty="0">
                <a:solidFill>
                  <a:srgbClr val="1A1B1F"/>
                </a:solidFill>
                <a:effectLst/>
                <a:latin typeface="Arial" panose="020B0604020202020204" pitchFamily="34" charset="0"/>
              </a:rPr>
              <a:t>In stage 1, you’ve just dozed off and started transitioning to stage 2, which involves further slowing of activity in the brain and body. It’s much easier to be awoken during these early stages of the sleep cycle.</a:t>
            </a:r>
            <a:br>
              <a:rPr lang="en-GB" b="0" i="0" dirty="0">
                <a:solidFill>
                  <a:srgbClr val="1A1B1F"/>
                </a:solidFill>
                <a:effectLst/>
                <a:latin typeface="Arial" panose="020B0604020202020204" pitchFamily="34" charset="0"/>
              </a:rPr>
            </a:br>
            <a:endParaRPr lang="en-GB" b="0" i="0" dirty="0">
              <a:solidFill>
                <a:srgbClr val="1A1B1F"/>
              </a:solidFill>
              <a:effectLst/>
              <a:latin typeface="Arial" panose="020B0604020202020204" pitchFamily="34" charset="0"/>
            </a:endParaRPr>
          </a:p>
          <a:p>
            <a:pPr algn="l"/>
            <a:r>
              <a:rPr lang="en-GB" b="0" i="0" dirty="0">
                <a:solidFill>
                  <a:srgbClr val="1A1B1F"/>
                </a:solidFill>
                <a:effectLst/>
                <a:latin typeface="Arial" panose="020B0604020202020204" pitchFamily="34" charset="0"/>
              </a:rPr>
              <a:t>Stage 3 is the deepest part of NREM sleep. In this stage, your muscles and body relax even more, and brain waves show a clear pattern of slowed activity that is markedly different from waking brain activity. It is believed that deep sleep plays an important role in recuperation of the body as well as effective thinking and memory.</a:t>
            </a:r>
            <a:br>
              <a:rPr lang="en-GB" b="0" i="0" dirty="0">
                <a:solidFill>
                  <a:srgbClr val="1A1B1F"/>
                </a:solidFill>
                <a:effectLst/>
                <a:latin typeface="Arial" panose="020B0604020202020204" pitchFamily="34" charset="0"/>
              </a:rPr>
            </a:br>
            <a:endParaRPr lang="en-GB" b="0" i="0" dirty="0">
              <a:solidFill>
                <a:srgbClr val="1A1B1F"/>
              </a:solidFill>
              <a:effectLst/>
              <a:latin typeface="Arial" panose="020B0604020202020204" pitchFamily="34" charset="0"/>
            </a:endParaRPr>
          </a:p>
          <a:p>
            <a:pPr algn="l"/>
            <a:r>
              <a:rPr lang="en-GB" b="0" i="0" dirty="0">
                <a:solidFill>
                  <a:srgbClr val="1A1B1F"/>
                </a:solidFill>
                <a:effectLst/>
                <a:latin typeface="Arial" panose="020B0604020202020204" pitchFamily="34" charset="0"/>
              </a:rPr>
              <a:t>Stage 4 is the only stage of REM sleep. During this time, brain activity picks up significantly, and most of the body — except the eyes and breathing muscles — experience temporary paralysis. Although dreams can happen during any stage, the most intense dreaming takes place during REM sleep.</a:t>
            </a:r>
            <a:br>
              <a:rPr lang="en-GB" b="0" i="0" dirty="0">
                <a:solidFill>
                  <a:srgbClr val="1A1B1F"/>
                </a:solidFill>
                <a:effectLst/>
                <a:latin typeface="Arial" panose="020B0604020202020204" pitchFamily="34" charset="0"/>
              </a:rPr>
            </a:br>
            <a:endParaRPr lang="en-GB" b="0" i="0" dirty="0">
              <a:solidFill>
                <a:srgbClr val="1A1B1F"/>
              </a:solidFill>
              <a:effectLst/>
              <a:latin typeface="Arial" panose="020B0604020202020204" pitchFamily="34" charset="0"/>
            </a:endParaRPr>
          </a:p>
          <a:p>
            <a:pPr algn="l"/>
            <a:r>
              <a:rPr lang="en-GB" b="0" i="0" dirty="0">
                <a:solidFill>
                  <a:srgbClr val="1A1B1F"/>
                </a:solidFill>
                <a:effectLst/>
                <a:latin typeface="Arial" panose="020B0604020202020204" pitchFamily="34" charset="0"/>
              </a:rPr>
              <a:t>The REM sleep stage is believed to be essential for the brain, enabling key functions like memory and learning. As the night goes on, it’s normal to spend a greater percentage of time in REM sleep with most of it occurring in the second half of the night</a:t>
            </a:r>
          </a:p>
          <a:p>
            <a:endParaRPr lang="en-IE" dirty="0"/>
          </a:p>
        </p:txBody>
      </p:sp>
      <p:sp>
        <p:nvSpPr>
          <p:cNvPr id="4" name="Slide Number Placeholder 3"/>
          <p:cNvSpPr>
            <a:spLocks noGrp="1"/>
          </p:cNvSpPr>
          <p:nvPr>
            <p:ph type="sldNum" sz="quarter" idx="5"/>
          </p:nvPr>
        </p:nvSpPr>
        <p:spPr/>
        <p:txBody>
          <a:bodyPr/>
          <a:lstStyle/>
          <a:p>
            <a:fld id="{440DDF3B-6C86-4A88-A2D1-AE6935E657E0}" type="slidenum">
              <a:rPr lang="en-IE" smtClean="0"/>
              <a:pPr/>
              <a:t>7</a:t>
            </a:fld>
            <a:endParaRPr lang="en-IE" dirty="0"/>
          </a:p>
        </p:txBody>
      </p:sp>
    </p:spTree>
    <p:extLst>
      <p:ext uri="{BB962C8B-B14F-4D97-AF65-F5344CB8AC3E}">
        <p14:creationId xmlns:p14="http://schemas.microsoft.com/office/powerpoint/2010/main" val="558405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A1B1F"/>
                </a:solidFill>
                <a:effectLst/>
                <a:latin typeface="Arial" panose="020B0604020202020204" pitchFamily="34" charset="0"/>
              </a:rPr>
              <a:t>The structure of a person’s sleep stages and cycles is known as their sleep architecture. While deep sleep and REM sleep involve more profound changes in activity levels, experts believe that each stage plays a part in a healthy sleep architecture that generates quality sleep.</a:t>
            </a:r>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0DDF3B-6C86-4A88-A2D1-AE6935E657E0}" type="slidenum">
              <a:rPr kumimoji="0" lang="en-I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IE"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962686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Teacher-led.  This is a brief re-visit to the sleep tracker images.</a:t>
            </a:r>
            <a:br>
              <a:rPr lang="en-GB" b="0" dirty="0"/>
            </a:br>
            <a:br>
              <a:rPr lang="en-GB" b="0" dirty="0"/>
            </a:br>
            <a:r>
              <a:rPr lang="en-GB" b="0" dirty="0"/>
              <a:t>Perhaps ask the class again who had the better sleep.  Is it the person who had the sleep stages on the left? Or the person on the right?  Why?</a:t>
            </a:r>
            <a:br>
              <a:rPr lang="en-GB" b="0" dirty="0"/>
            </a:br>
            <a:br>
              <a:rPr lang="en-GB" b="0" dirty="0"/>
            </a:br>
            <a:r>
              <a:rPr lang="en-GB" b="0" dirty="0"/>
              <a:t>The person on the right has the better quality of sleep, as they are closer to the ideal balance of around 25% REM sleep and 25% of deep NREM sleep.</a:t>
            </a:r>
            <a:endParaRPr lang="en-IE" dirty="0"/>
          </a:p>
        </p:txBody>
      </p:sp>
      <p:sp>
        <p:nvSpPr>
          <p:cNvPr id="4" name="Slide Number Placeholder 3"/>
          <p:cNvSpPr>
            <a:spLocks noGrp="1"/>
          </p:cNvSpPr>
          <p:nvPr>
            <p:ph type="sldNum" sz="quarter" idx="5"/>
          </p:nvPr>
        </p:nvSpPr>
        <p:spPr/>
        <p:txBody>
          <a:bodyPr/>
          <a:lstStyle/>
          <a:p>
            <a:fld id="{440DDF3B-6C86-4A88-A2D1-AE6935E657E0}" type="slidenum">
              <a:rPr lang="en-IE" smtClean="0"/>
              <a:pPr/>
              <a:t>9</a:t>
            </a:fld>
            <a:endParaRPr lang="en-IE" dirty="0"/>
          </a:p>
        </p:txBody>
      </p:sp>
    </p:spTree>
    <p:extLst>
      <p:ext uri="{BB962C8B-B14F-4D97-AF65-F5344CB8AC3E}">
        <p14:creationId xmlns:p14="http://schemas.microsoft.com/office/powerpoint/2010/main" val="3791202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F2E5A-E1E2-A1AB-7989-0546924DC6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08B9AB36-39D9-8CF4-615A-3781DB141D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04EA1E1-5A0B-0CE3-0D50-8A3CA020F606}"/>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9CE8CF18-01FB-7E10-FD64-BEAEB8817F76}"/>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AFDE934-70EE-504D-1B06-EBE5B3268A56}"/>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2919378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62DA1-5436-1004-597A-044FDECFA414}"/>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9945C03-5620-4370-C003-E7BA2E2E05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44BFEB8-D21F-DE55-5697-F8D4B2DD9342}"/>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3AA21E63-4C9B-DAAE-9031-2FD53B9F2357}"/>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73A9B80E-B26E-F457-77A0-CB054F0A7811}"/>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655156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390F0B-B27F-C310-2EE0-BDFB4AC2EE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FDAE6F4-6BD0-2909-9335-B41C76197D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0CC23BB-0CE9-BE0F-E3AB-8552CF95D8AB}"/>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45B5A5AE-1D1B-A457-8971-6BF1513A390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E8AD0FA-9710-0BB5-D8BC-7B7F718A8633}"/>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855781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F8C08-8AC7-92E1-E865-2A7EB0091DC2}"/>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A8A7C5B-9319-DEB6-1CCC-51E9DAD1F7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C21CDF9-C560-5B34-BB57-2902BFA5881F}"/>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33FCE663-E4EF-332A-4220-0D6CED75D75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357D8D4-6971-FCBB-6FB1-D50DC2ED51A0}"/>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991513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3B0AB-E15B-F8FA-4C31-B070288398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F482BC2-FBCE-1410-2C9D-E20349C572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DE836E-9395-2B41-E44D-80DB49910B68}"/>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76DF0B35-2D0A-36FB-CA14-058E2027374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881F2F3-C775-DEE6-E3EF-4ABBCEAE6E89}"/>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755066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9B1DC-EE15-8924-754C-9E484AEA1255}"/>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FC74916-2F8C-A244-C152-3CDE296A85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0BE88287-5A06-0BA7-F911-7D7B732020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F72F6301-54B1-E29D-4BFA-57228924EA9C}"/>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692457B8-ADEF-7705-4DF9-B89488F23C5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49F5283-719F-D05E-8167-9F782441F1EC}"/>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890188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19DC-2B07-AC1B-59E3-1A1F8C04008A}"/>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55012D1-657C-AF13-C367-8D62AC1B9B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C0B56F-1706-C7EA-A86F-4112DF6F88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E0DB446-1FD7-F86A-D2C6-FC707ADEAE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54CA87-2A04-3FE0-78D7-83446C42C2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46F40579-C5E8-F255-544C-A8829662BADB}"/>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8" name="Footer Placeholder 7">
            <a:extLst>
              <a:ext uri="{FF2B5EF4-FFF2-40B4-BE49-F238E27FC236}">
                <a16:creationId xmlns:a16="http://schemas.microsoft.com/office/drawing/2014/main" id="{84F80CA8-6156-C6FC-D45F-6DCB556931B8}"/>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71A9F624-AFF3-F5E0-F734-FD325DF2C377}"/>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077441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296D3-72C6-9D72-EFFC-F80B6F7C09F3}"/>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DC345F3A-EC79-6BD8-ABF6-06C605473DA3}"/>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4" name="Footer Placeholder 3">
            <a:extLst>
              <a:ext uri="{FF2B5EF4-FFF2-40B4-BE49-F238E27FC236}">
                <a16:creationId xmlns:a16="http://schemas.microsoft.com/office/drawing/2014/main" id="{102CF648-7505-7ADC-77A1-D0C70735285D}"/>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3F5F4CD5-2C26-C0DD-04C5-6680D4691426}"/>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950376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D46705-740B-BEED-E298-2B1E08A45C8E}"/>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3" name="Footer Placeholder 2">
            <a:extLst>
              <a:ext uri="{FF2B5EF4-FFF2-40B4-BE49-F238E27FC236}">
                <a16:creationId xmlns:a16="http://schemas.microsoft.com/office/drawing/2014/main" id="{EFFF6EB1-9183-76DC-0843-292B3E31B542}"/>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1C8E41D1-AB8C-7862-AAED-61D59864DCDF}"/>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622339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33E9C-0867-5568-D9D8-21BF902A33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E284988B-A987-0F4A-081D-C58F2A5289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AEA04F98-3DE0-B03E-7F69-3C2A9B1ADE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8B7BCC-E34D-F82B-0E50-A03E2D82CE1E}"/>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4B35EE8A-EA30-004F-D7BE-04F54231B4F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A6E426D-854F-41F8-50C0-E2E7FB0D5F7D}"/>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49769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5EEE2-FA84-8113-FCC8-4BD895DA9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B15564CF-3CA4-23F5-C181-709D17C5E0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CBC71E3D-E87A-E7C5-00E4-3E438B69FE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0B94A2-8C5C-938F-9669-84353F27AB9F}"/>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F61F212C-78B7-3BF9-8A0A-75D00730523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61DDDCA-2D71-9315-AC05-6854402249E4}"/>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80258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21E64D-8620-6E02-A8FD-EEB1C689CB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IE" dirty="0"/>
          </a:p>
        </p:txBody>
      </p:sp>
      <p:sp>
        <p:nvSpPr>
          <p:cNvPr id="3" name="Text Placeholder 2">
            <a:extLst>
              <a:ext uri="{FF2B5EF4-FFF2-40B4-BE49-F238E27FC236}">
                <a16:creationId xmlns:a16="http://schemas.microsoft.com/office/drawing/2014/main" id="{AC1836A1-CE05-DBFB-D3BD-D30965C999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
        <p:nvSpPr>
          <p:cNvPr id="4" name="Date Placeholder 3">
            <a:extLst>
              <a:ext uri="{FF2B5EF4-FFF2-40B4-BE49-F238E27FC236}">
                <a16:creationId xmlns:a16="http://schemas.microsoft.com/office/drawing/2014/main" id="{701F5343-9E49-5452-86B8-F35353A94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D21E356E-444D-4D0E-AFE8-4F7C6D59343B}" type="datetimeFigureOut">
              <a:rPr lang="en-IE" smtClean="0"/>
              <a:pPr/>
              <a:t>04/12/2023</a:t>
            </a:fld>
            <a:endParaRPr lang="en-IE" dirty="0"/>
          </a:p>
        </p:txBody>
      </p:sp>
      <p:sp>
        <p:nvSpPr>
          <p:cNvPr id="5" name="Footer Placeholder 4">
            <a:extLst>
              <a:ext uri="{FF2B5EF4-FFF2-40B4-BE49-F238E27FC236}">
                <a16:creationId xmlns:a16="http://schemas.microsoft.com/office/drawing/2014/main" id="{70527AFB-F045-77D6-0D37-49EC6B1BB8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lang="en-IE" dirty="0"/>
          </a:p>
        </p:txBody>
      </p:sp>
      <p:sp>
        <p:nvSpPr>
          <p:cNvPr id="6" name="Slide Number Placeholder 5">
            <a:extLst>
              <a:ext uri="{FF2B5EF4-FFF2-40B4-BE49-F238E27FC236}">
                <a16:creationId xmlns:a16="http://schemas.microsoft.com/office/drawing/2014/main" id="{6404CC17-F927-C9F0-D454-D893EEA9D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2DBBF19F-C95A-43C8-84DF-79EA717565F7}" type="slidenum">
              <a:rPr lang="en-IE" smtClean="0"/>
              <a:pPr/>
              <a:t>‹#›</a:t>
            </a:fld>
            <a:endParaRPr lang="en-IE" dirty="0"/>
          </a:p>
        </p:txBody>
      </p:sp>
    </p:spTree>
    <p:extLst>
      <p:ext uri="{BB962C8B-B14F-4D97-AF65-F5344CB8AC3E}">
        <p14:creationId xmlns:p14="http://schemas.microsoft.com/office/powerpoint/2010/main" val="25619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3.sv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3.sv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16802BA-2616-FF9E-0BC3-9D9E19CD33EB}"/>
              </a:ext>
            </a:extLst>
          </p:cNvPr>
          <p:cNvSpPr/>
          <p:nvPr/>
        </p:nvSpPr>
        <p:spPr>
          <a:xfrm>
            <a:off x="0" y="0"/>
            <a:ext cx="12192000" cy="6858000"/>
          </a:xfrm>
          <a:prstGeom prst="rect">
            <a:avLst/>
          </a:prstGeom>
          <a:solidFill>
            <a:schemeClr val="bg1"/>
          </a:solidFill>
          <a:ln w="57150">
            <a:solidFill>
              <a:srgbClr val="F086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2" name="Title 1">
            <a:extLst>
              <a:ext uri="{FF2B5EF4-FFF2-40B4-BE49-F238E27FC236}">
                <a16:creationId xmlns:a16="http://schemas.microsoft.com/office/drawing/2014/main" id="{DDA510BB-DFCF-BCE0-15B4-76861BA8B38D}"/>
              </a:ext>
            </a:extLst>
          </p:cNvPr>
          <p:cNvSpPr>
            <a:spLocks noGrp="1"/>
          </p:cNvSpPr>
          <p:nvPr>
            <p:ph type="ctrTitle"/>
          </p:nvPr>
        </p:nvSpPr>
        <p:spPr>
          <a:xfrm>
            <a:off x="62144" y="0"/>
            <a:ext cx="12064753" cy="2387600"/>
          </a:xfrm>
        </p:spPr>
        <p:txBody>
          <a:bodyPr>
            <a:normAutofit/>
          </a:bodyPr>
          <a:lstStyle/>
          <a:p>
            <a:r>
              <a:rPr lang="en-IE" sz="66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The importance of sleep</a:t>
            </a:r>
            <a:endParaRPr lang="en-IE" sz="6600" dirty="0">
              <a:solidFill>
                <a:schemeClr val="accent1"/>
              </a:solidFill>
            </a:endParaRPr>
          </a:p>
        </p:txBody>
      </p:sp>
      <p:sp>
        <p:nvSpPr>
          <p:cNvPr id="3" name="Subtitle 2">
            <a:extLst>
              <a:ext uri="{FF2B5EF4-FFF2-40B4-BE49-F238E27FC236}">
                <a16:creationId xmlns:a16="http://schemas.microsoft.com/office/drawing/2014/main" id="{A3046558-38CB-E369-FE24-4F2FE5A715C6}"/>
              </a:ext>
            </a:extLst>
          </p:cNvPr>
          <p:cNvSpPr>
            <a:spLocks noGrp="1"/>
          </p:cNvSpPr>
          <p:nvPr>
            <p:ph type="subTitle" idx="1"/>
          </p:nvPr>
        </p:nvSpPr>
        <p:spPr>
          <a:xfrm>
            <a:off x="1" y="2814639"/>
            <a:ext cx="12126896" cy="1655762"/>
          </a:xfrm>
        </p:spPr>
        <p:txBody>
          <a:bodyPr>
            <a:normAutofit fontScale="92500" lnSpcReduction="20000"/>
          </a:bodyPr>
          <a:lstStyle/>
          <a:p>
            <a:r>
              <a:rPr lang="en-IE" sz="3200" dirty="0">
                <a:solidFill>
                  <a:srgbClr val="F08621"/>
                </a:solidFill>
                <a:latin typeface="Arial" panose="020B0604020202020204" pitchFamily="34" charset="0"/>
              </a:rPr>
              <a:t>Lesson 2</a:t>
            </a:r>
          </a:p>
          <a:p>
            <a:endParaRPr lang="en-IE" dirty="0"/>
          </a:p>
          <a:p>
            <a:r>
              <a:rPr lang="en-IE" sz="6500" b="1" dirty="0">
                <a:solidFill>
                  <a:srgbClr val="F08621"/>
                </a:solidFill>
                <a:latin typeface="Arial" panose="020B0604020202020204" pitchFamily="34" charset="0"/>
              </a:rPr>
              <a:t>My relationship with sleep</a:t>
            </a:r>
          </a:p>
        </p:txBody>
      </p:sp>
      <p:pic>
        <p:nvPicPr>
          <p:cNvPr id="6" name="Picture 5" descr="A logo with colorful text&#10;&#10;Description automatically generated">
            <a:extLst>
              <a:ext uri="{FF2B5EF4-FFF2-40B4-BE49-F238E27FC236}">
                <a16:creationId xmlns:a16="http://schemas.microsoft.com/office/drawing/2014/main" id="{D2F6F42A-419A-C86C-5EE1-D55FEB3ED2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6000" y="5347708"/>
            <a:ext cx="1440000" cy="1377240"/>
          </a:xfrm>
          <a:prstGeom prst="rect">
            <a:avLst/>
          </a:prstGeom>
        </p:spPr>
      </p:pic>
      <p:sp>
        <p:nvSpPr>
          <p:cNvPr id="5" name="TextBox 4">
            <a:extLst>
              <a:ext uri="{FF2B5EF4-FFF2-40B4-BE49-F238E27FC236}">
                <a16:creationId xmlns:a16="http://schemas.microsoft.com/office/drawing/2014/main" id="{122D6F9B-B516-03BC-132A-4C21AAB30A88}"/>
              </a:ext>
            </a:extLst>
          </p:cNvPr>
          <p:cNvSpPr txBox="1"/>
          <p:nvPr/>
        </p:nvSpPr>
        <p:spPr>
          <a:xfrm>
            <a:off x="11121057" y="6509504"/>
            <a:ext cx="1005840" cy="215444"/>
          </a:xfrm>
          <a:prstGeom prst="rect">
            <a:avLst/>
          </a:prstGeom>
          <a:noFill/>
        </p:spPr>
        <p:txBody>
          <a:bodyPr wrap="square" rtlCol="0">
            <a:spAutoFit/>
          </a:bodyPr>
          <a:lstStyle/>
          <a:p>
            <a:r>
              <a:rPr lang="en-US" sz="800" dirty="0">
                <a:solidFill>
                  <a:srgbClr val="F08621"/>
                </a:solidFill>
                <a:effectLst/>
                <a:latin typeface="Arial" panose="020B0604020202020204" pitchFamily="34" charset="0"/>
                <a:ea typeface="Tahoma" panose="020B0604030504040204" pitchFamily="34" charset="0"/>
                <a:cs typeface="Tahoma" panose="020B0604030504040204" pitchFamily="34" charset="0"/>
              </a:rPr>
              <a:t>Version 1 2023</a:t>
            </a:r>
            <a:endParaRPr lang="en-IE" sz="800" dirty="0">
              <a:latin typeface="Arial" panose="020B0604020202020204" pitchFamily="34" charset="0"/>
            </a:endParaRPr>
          </a:p>
        </p:txBody>
      </p:sp>
    </p:spTree>
    <p:extLst>
      <p:ext uri="{BB962C8B-B14F-4D97-AF65-F5344CB8AC3E}">
        <p14:creationId xmlns:p14="http://schemas.microsoft.com/office/powerpoint/2010/main" val="2077294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Do teens </a:t>
            </a:r>
            <a:r>
              <a:rPr lang="en-GB" b="1" dirty="0">
                <a:solidFill>
                  <a:srgbClr val="F08621"/>
                </a:solidFill>
                <a:latin typeface="Arial" panose="020B0604020202020204" pitchFamily="34" charset="0"/>
              </a:rPr>
              <a:t>h</a:t>
            </a:r>
            <a:r>
              <a:rPr kumimoji="0" lang="en-GB" sz="4400" b="1" i="0" u="none" strike="noStrike" kern="1200" cap="none" spc="0" normalizeH="0" baseline="0" noProof="0" dirty="0" err="1">
                <a:ln>
                  <a:noFill/>
                </a:ln>
                <a:solidFill>
                  <a:srgbClr val="F08621"/>
                </a:solidFill>
                <a:effectLst/>
                <a:uLnTx/>
                <a:uFillTx/>
                <a:latin typeface="Arial" panose="020B0604020202020204" pitchFamily="34" charset="0"/>
                <a:ea typeface="+mj-ea"/>
                <a:cs typeface="+mj-cs"/>
              </a:rPr>
              <a:t>ave</a:t>
            </a:r>
            <a:r>
              <a:rPr kumimoji="0" lang="en-GB"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 more trouble </a:t>
            </a:r>
            <a:r>
              <a:rPr lang="en-GB" b="1" dirty="0">
                <a:solidFill>
                  <a:srgbClr val="F08621"/>
                </a:solidFill>
                <a:latin typeface="Arial" panose="020B0604020202020204" pitchFamily="34" charset="0"/>
              </a:rPr>
              <a:t>s</a:t>
            </a:r>
            <a:r>
              <a:rPr kumimoji="0" lang="en-GB" sz="4400" b="1" i="0" u="none" strike="noStrike" kern="1200" cap="none" spc="0" normalizeH="0" baseline="0" noProof="0" dirty="0" err="1">
                <a:ln>
                  <a:noFill/>
                </a:ln>
                <a:solidFill>
                  <a:srgbClr val="F08621"/>
                </a:solidFill>
                <a:effectLst/>
                <a:uLnTx/>
                <a:uFillTx/>
                <a:latin typeface="Arial" panose="020B0604020202020204" pitchFamily="34" charset="0"/>
                <a:ea typeface="+mj-ea"/>
                <a:cs typeface="+mj-cs"/>
              </a:rPr>
              <a:t>leeping</a:t>
            </a:r>
            <a:r>
              <a:rPr kumimoji="0" lang="en-GB"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a:t>
            </a:r>
            <a:endPar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endParaRP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518605" y="2503182"/>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7" name="Graphic 6" descr="Teacher with solid fill">
            <a:extLst>
              <a:ext uri="{FF2B5EF4-FFF2-40B4-BE49-F238E27FC236}">
                <a16:creationId xmlns:a16="http://schemas.microsoft.com/office/drawing/2014/main" id="{77FDBBCF-29D3-10EA-FB92-A847E068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13" name="Rectangle 12">
            <a:extLst>
              <a:ext uri="{FF2B5EF4-FFF2-40B4-BE49-F238E27FC236}">
                <a16:creationId xmlns:a16="http://schemas.microsoft.com/office/drawing/2014/main" id="{8C480503-C383-7DF2-7EFA-CFA7C04E98C9}"/>
              </a:ext>
            </a:extLst>
          </p:cNvPr>
          <p:cNvSpPr/>
          <p:nvPr/>
        </p:nvSpPr>
        <p:spPr>
          <a:xfrm>
            <a:off x="736600" y="3822700"/>
            <a:ext cx="14463402" cy="3954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IE" sz="2400" b="1"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595438B5-88A1-C1D4-40F6-AE63958D9240}"/>
              </a:ext>
            </a:extLst>
          </p:cNvPr>
          <p:cNvSpPr txBox="1"/>
          <p:nvPr/>
        </p:nvSpPr>
        <p:spPr>
          <a:xfrm>
            <a:off x="672373" y="2668538"/>
            <a:ext cx="11256390" cy="3816429"/>
          </a:xfrm>
          <a:prstGeom prst="rect">
            <a:avLst/>
          </a:prstGeom>
          <a:noFill/>
        </p:spPr>
        <p:txBody>
          <a:bodyPr wrap="square" rtlCol="0">
            <a:spAutoFit/>
          </a:bodyPr>
          <a:lstStyle/>
          <a:p>
            <a:r>
              <a:rPr kumimoji="0" lang="en-GB" sz="2200" b="1" i="0" u="none" strike="noStrike" kern="1200" cap="none" spc="0" normalizeH="0" baseline="0" noProof="0" dirty="0">
                <a:ln>
                  <a:noFill/>
                </a:ln>
                <a:solidFill>
                  <a:srgbClr val="4472C4"/>
                </a:solidFill>
                <a:effectLst/>
                <a:uLnTx/>
                <a:uFillTx/>
                <a:latin typeface="Arial" panose="020B0604020202020204" pitchFamily="34" charset="0"/>
                <a:ea typeface="+mn-ea"/>
                <a:cs typeface="Arial" panose="020B0604020202020204" pitchFamily="34" charset="0"/>
              </a:rPr>
              <a:t>Biological factors</a:t>
            </a:r>
          </a:p>
          <a:p>
            <a:r>
              <a:rPr lang="en-GB" sz="2200" b="1" dirty="0">
                <a:solidFill>
                  <a:srgbClr val="F08621"/>
                </a:solidFill>
                <a:latin typeface="Arial" panose="020B0604020202020204" pitchFamily="34" charset="0"/>
                <a:cs typeface="Arial" panose="020B0604020202020204" pitchFamily="34" charset="0"/>
              </a:rPr>
              <a:t>Most teens should get 8 to 10 hours of sleep a night, but teens naturally have a harder time falling asleep.  During the teen years the body's internal sleep clock is reset to fall asleep later at night and wake up later in the morning. This change happens because teen brains make the sleep hormone melatonin later at night than child and adult brains do. </a:t>
            </a:r>
          </a:p>
          <a:p>
            <a:endParaRPr lang="en-GB" sz="2200" b="1" dirty="0">
              <a:solidFill>
                <a:srgbClr val="F08621"/>
              </a:solidFill>
              <a:latin typeface="Arial" panose="020B0604020202020204" pitchFamily="34" charset="0"/>
              <a:cs typeface="Arial" panose="020B0604020202020204" pitchFamily="34" charset="0"/>
            </a:endParaRPr>
          </a:p>
          <a:p>
            <a:r>
              <a:rPr lang="en-GB" sz="2200" b="1" dirty="0">
                <a:solidFill>
                  <a:schemeClr val="accent1"/>
                </a:solidFill>
                <a:latin typeface="Arial" panose="020B0604020202020204" pitchFamily="34" charset="0"/>
                <a:cs typeface="Arial" panose="020B0604020202020204" pitchFamily="34" charset="0"/>
              </a:rPr>
              <a:t>Psychosocial factors</a:t>
            </a:r>
          </a:p>
          <a:p>
            <a:r>
              <a:rPr lang="en-US" sz="2200" b="1" dirty="0">
                <a:solidFill>
                  <a:srgbClr val="F08621"/>
                </a:solidFill>
                <a:latin typeface="Arial" panose="020B0604020202020204" pitchFamily="34" charset="0"/>
                <a:cs typeface="Arial" panose="020B0604020202020204" pitchFamily="34" charset="0"/>
              </a:rPr>
              <a:t>Another change is bedtime getting later - parent-set bedtimes become less common and staying up later to study, to train, to spend time on devices etc. all contribute to later bedtimes and less sleep.</a:t>
            </a:r>
            <a:endParaRPr lang="en-IE" sz="2200" b="1" dirty="0">
              <a:solidFill>
                <a:srgbClr val="F08621"/>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C4F6651-7C44-A775-300C-26EEBA398CBD}"/>
              </a:ext>
            </a:extLst>
          </p:cNvPr>
          <p:cNvSpPr txBox="1"/>
          <p:nvPr/>
        </p:nvSpPr>
        <p:spPr>
          <a:xfrm>
            <a:off x="518605" y="1036917"/>
            <a:ext cx="9133395" cy="461665"/>
          </a:xfrm>
          <a:prstGeom prst="rect">
            <a:avLst/>
          </a:prstGeom>
          <a:noFill/>
        </p:spPr>
        <p:txBody>
          <a:bodyPr wrap="square" rtlCol="0">
            <a:spAutoFit/>
          </a:bodyPr>
          <a:lstStyle/>
          <a:p>
            <a:r>
              <a:rPr lang="en-GB" sz="2400" b="1" dirty="0">
                <a:solidFill>
                  <a:schemeClr val="accent1"/>
                </a:solidFill>
                <a:latin typeface="Arial" panose="020B0604020202020204" pitchFamily="34" charset="0"/>
                <a:cs typeface="Arial" panose="020B0604020202020204" pitchFamily="34" charset="0"/>
              </a:rPr>
              <a:t>Biological factors and psychosocial factors</a:t>
            </a:r>
          </a:p>
        </p:txBody>
      </p:sp>
    </p:spTree>
    <p:extLst>
      <p:ext uri="{BB962C8B-B14F-4D97-AF65-F5344CB8AC3E}">
        <p14:creationId xmlns:p14="http://schemas.microsoft.com/office/powerpoint/2010/main" val="809300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My relationship with sleep</a:t>
            </a:r>
            <a:endPar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endParaRP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518605" y="2503182"/>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7" name="Graphic 6" descr="Teacher with solid fill">
            <a:extLst>
              <a:ext uri="{FF2B5EF4-FFF2-40B4-BE49-F238E27FC236}">
                <a16:creationId xmlns:a16="http://schemas.microsoft.com/office/drawing/2014/main" id="{77FDBBCF-29D3-10EA-FB92-A847E068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13" name="Rectangle 12">
            <a:extLst>
              <a:ext uri="{FF2B5EF4-FFF2-40B4-BE49-F238E27FC236}">
                <a16:creationId xmlns:a16="http://schemas.microsoft.com/office/drawing/2014/main" id="{8C480503-C383-7DF2-7EFA-CFA7C04E98C9}"/>
              </a:ext>
            </a:extLst>
          </p:cNvPr>
          <p:cNvSpPr/>
          <p:nvPr/>
        </p:nvSpPr>
        <p:spPr>
          <a:xfrm>
            <a:off x="736600" y="3822700"/>
            <a:ext cx="14463402" cy="3954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IE" sz="2400" b="1"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595438B5-88A1-C1D4-40F6-AE63958D9240}"/>
              </a:ext>
            </a:extLst>
          </p:cNvPr>
          <p:cNvSpPr txBox="1"/>
          <p:nvPr/>
        </p:nvSpPr>
        <p:spPr>
          <a:xfrm>
            <a:off x="672373" y="2668538"/>
            <a:ext cx="11256390" cy="4370427"/>
          </a:xfrm>
          <a:prstGeom prst="rect">
            <a:avLst/>
          </a:prstGeom>
          <a:noFill/>
        </p:spPr>
        <p:txBody>
          <a:bodyPr wrap="square" rtlCol="0">
            <a:spAutoFit/>
          </a:bodyPr>
          <a:lstStyle/>
          <a:p>
            <a:pPr>
              <a:defRPr/>
            </a:pPr>
            <a:r>
              <a:rPr lang="en-GB" sz="2400" b="1" dirty="0">
                <a:solidFill>
                  <a:srgbClr val="4472C4"/>
                </a:solidFill>
                <a:latin typeface="Arial" panose="020B0604020202020204" pitchFamily="34" charset="0"/>
                <a:cs typeface="Arial" panose="020B0604020202020204" pitchFamily="34" charset="0"/>
              </a:rPr>
              <a:t>Have a think about some of these and if they could apply to you</a:t>
            </a:r>
          </a:p>
          <a:p>
            <a:pPr marR="0" lvl="0" algn="l" defTabSz="914400" rtl="0" eaLnBrk="1" fontAlgn="auto" latinLnBrk="0" hangingPunct="1">
              <a:lnSpc>
                <a:spcPct val="100000"/>
              </a:lnSpc>
              <a:spcBef>
                <a:spcPts val="0"/>
              </a:spcBef>
              <a:spcAft>
                <a:spcPts val="0"/>
              </a:spcAft>
              <a:buClrTx/>
              <a:buSzTx/>
              <a:tabLst/>
              <a:defRPr/>
            </a:pPr>
            <a:endParaRPr kumimoji="0" lang="en-GB" sz="1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rPr>
              <a:t>Do you prioritise your sleep and have a good routine at night?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rPr>
              <a:t>Your sleep environment; your bed and bedroom.</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rPr>
              <a:t>Your food and drink choices.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rPr>
              <a:t>Your physical activity and exposure to daylight.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rPr>
              <a:t>Screen use and light or blue light exposure late in the evening.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rPr>
              <a:t>Having devices in your bedroom after lights-out.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rPr>
              <a:t>How late your friends stay up. Fear of missing out is important.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F08621"/>
                </a:solidFill>
                <a:effectLst/>
                <a:uLnTx/>
                <a:uFillTx/>
                <a:latin typeface="Arial" panose="020B0604020202020204" pitchFamily="34" charset="0"/>
                <a:ea typeface="+mn-ea"/>
                <a:cs typeface="Arial" panose="020B0604020202020204" pitchFamily="34" charset="0"/>
              </a:rPr>
              <a:t>Stress, anxiety, and worry are also common reasons for sleep problems.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400" b="1" dirty="0">
              <a:solidFill>
                <a:srgbClr val="F08621"/>
              </a:solidFill>
              <a:latin typeface="Arial" panose="020B0604020202020204" pitchFamily="34" charset="0"/>
              <a:cs typeface="Arial" panose="020B0604020202020204" pitchFamily="34" charset="0"/>
            </a:endParaRPr>
          </a:p>
          <a:p>
            <a:endParaRPr lang="en-IE" b="1" dirty="0">
              <a:solidFill>
                <a:srgbClr val="F08621"/>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C4F6651-7C44-A775-300C-26EEBA398CBD}"/>
              </a:ext>
            </a:extLst>
          </p:cNvPr>
          <p:cNvSpPr txBox="1"/>
          <p:nvPr/>
        </p:nvSpPr>
        <p:spPr>
          <a:xfrm>
            <a:off x="518605" y="1036917"/>
            <a:ext cx="905211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4472C4"/>
                </a:solidFill>
                <a:effectLst/>
                <a:uLnTx/>
                <a:uFillTx/>
                <a:latin typeface="Arial" panose="020B0604020202020204" pitchFamily="34" charset="0"/>
                <a:ea typeface="+mn-ea"/>
                <a:cs typeface="Arial" panose="020B0604020202020204" pitchFamily="34" charset="0"/>
              </a:rPr>
              <a:t>Other factors that can affect your quality of sleep</a:t>
            </a:r>
          </a:p>
        </p:txBody>
      </p:sp>
    </p:spTree>
    <p:extLst>
      <p:ext uri="{BB962C8B-B14F-4D97-AF65-F5344CB8AC3E}">
        <p14:creationId xmlns:p14="http://schemas.microsoft.com/office/powerpoint/2010/main" val="2389085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b="1" dirty="0">
                <a:solidFill>
                  <a:srgbClr val="F08621"/>
                </a:solidFill>
                <a:latin typeface="Arial" panose="020B0604020202020204" pitchFamily="34" charset="0"/>
              </a:rPr>
              <a:t>Homework – Sleep diary</a:t>
            </a: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5" name="Picture 4">
            <a:extLst>
              <a:ext uri="{FF2B5EF4-FFF2-40B4-BE49-F238E27FC236}">
                <a16:creationId xmlns:a16="http://schemas.microsoft.com/office/drawing/2014/main" id="{9151109E-AB7F-3A2D-8DDA-55DA06A9EC57}"/>
              </a:ext>
            </a:extLst>
          </p:cNvPr>
          <p:cNvPicPr>
            <a:picLocks noChangeAspect="1"/>
          </p:cNvPicPr>
          <p:nvPr/>
        </p:nvPicPr>
        <p:blipFill>
          <a:blip r:embed="rId3"/>
          <a:stretch>
            <a:fillRect/>
          </a:stretch>
        </p:blipFill>
        <p:spPr>
          <a:xfrm>
            <a:off x="1662453" y="1353364"/>
            <a:ext cx="8867094" cy="5000301"/>
          </a:xfrm>
          <a:prstGeom prst="rect">
            <a:avLst/>
          </a:prstGeom>
        </p:spPr>
      </p:pic>
      <p:pic>
        <p:nvPicPr>
          <p:cNvPr id="3" name="Picture 2">
            <a:extLst>
              <a:ext uri="{FF2B5EF4-FFF2-40B4-BE49-F238E27FC236}">
                <a16:creationId xmlns:a16="http://schemas.microsoft.com/office/drawing/2014/main" id="{EDA3B61F-C80A-227B-4732-7EEC7CC8BF51}"/>
              </a:ext>
            </a:extLst>
          </p:cNvPr>
          <p:cNvPicPr>
            <a:picLocks noChangeAspect="1"/>
          </p:cNvPicPr>
          <p:nvPr/>
        </p:nvPicPr>
        <p:blipFill>
          <a:blip r:embed="rId4"/>
          <a:stretch>
            <a:fillRect/>
          </a:stretch>
        </p:blipFill>
        <p:spPr>
          <a:xfrm>
            <a:off x="10946729" y="277526"/>
            <a:ext cx="921509" cy="900000"/>
          </a:xfrm>
          <a:prstGeom prst="rect">
            <a:avLst/>
          </a:prstGeom>
        </p:spPr>
      </p:pic>
    </p:spTree>
    <p:extLst>
      <p:ext uri="{BB962C8B-B14F-4D97-AF65-F5344CB8AC3E}">
        <p14:creationId xmlns:p14="http://schemas.microsoft.com/office/powerpoint/2010/main" val="2528700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Lesson review and 3-2-1 exercise</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2" y="2634792"/>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Learning Goals</a:t>
            </a:r>
          </a:p>
        </p:txBody>
      </p:sp>
      <p:sp>
        <p:nvSpPr>
          <p:cNvPr id="7" name="TextBox 6">
            <a:extLst>
              <a:ext uri="{FF2B5EF4-FFF2-40B4-BE49-F238E27FC236}">
                <a16:creationId xmlns:a16="http://schemas.microsoft.com/office/drawing/2014/main" id="{58655EA1-A624-8244-F0FD-42C25C073DF0}"/>
              </a:ext>
            </a:extLst>
          </p:cNvPr>
          <p:cNvSpPr txBox="1"/>
          <p:nvPr/>
        </p:nvSpPr>
        <p:spPr>
          <a:xfrm>
            <a:off x="6515492" y="2634791"/>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3-2-1</a:t>
            </a:r>
          </a:p>
        </p:txBody>
      </p:sp>
      <p:sp>
        <p:nvSpPr>
          <p:cNvPr id="14" name="TextBox 13">
            <a:extLst>
              <a:ext uri="{FF2B5EF4-FFF2-40B4-BE49-F238E27FC236}">
                <a16:creationId xmlns:a16="http://schemas.microsoft.com/office/drawing/2014/main" id="{C845F006-BE38-2A38-4BA5-7BF9FE922989}"/>
              </a:ext>
            </a:extLst>
          </p:cNvPr>
          <p:cNvSpPr txBox="1"/>
          <p:nvPr/>
        </p:nvSpPr>
        <p:spPr>
          <a:xfrm>
            <a:off x="772997" y="3414934"/>
            <a:ext cx="5568263" cy="28623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At the end of the lesson, I now: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GB" sz="2000" dirty="0">
                <a:solidFill>
                  <a:schemeClr val="accent1"/>
                </a:solidFill>
                <a:latin typeface="Arial" panose="020B0604020202020204" pitchFamily="34" charset="0"/>
              </a:rPr>
              <a:t>Better </a:t>
            </a:r>
            <a:r>
              <a:rPr lang="en-GB" sz="2000" b="1" dirty="0">
                <a:solidFill>
                  <a:srgbClr val="F08621"/>
                </a:solidFill>
                <a:latin typeface="Arial" panose="020B0604020202020204" pitchFamily="34" charset="0"/>
              </a:rPr>
              <a:t>understand</a:t>
            </a:r>
            <a:r>
              <a:rPr lang="en-GB" sz="2000" dirty="0">
                <a:solidFill>
                  <a:schemeClr val="accent1"/>
                </a:solidFill>
                <a:latin typeface="Arial" panose="020B0604020202020204" pitchFamily="34" charset="0"/>
              </a:rPr>
              <a:t> the science of sleep</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GB" sz="2000" dirty="0">
                <a:solidFill>
                  <a:schemeClr val="accent1"/>
                </a:solidFill>
                <a:latin typeface="Arial" panose="020B0604020202020204" pitchFamily="34" charset="0"/>
              </a:rPr>
              <a:t>Am able to </a:t>
            </a:r>
            <a:r>
              <a:rPr lang="en-GB" sz="2000" b="1" dirty="0">
                <a:solidFill>
                  <a:srgbClr val="F08621"/>
                </a:solidFill>
                <a:latin typeface="Arial" panose="020B0604020202020204" pitchFamily="34" charset="0"/>
              </a:rPr>
              <a:t>identify</a:t>
            </a:r>
            <a:r>
              <a:rPr lang="en-GB" sz="2000" dirty="0">
                <a:solidFill>
                  <a:schemeClr val="accent1"/>
                </a:solidFill>
                <a:latin typeface="Arial" panose="020B0604020202020204" pitchFamily="34" charset="0"/>
              </a:rPr>
              <a:t> some common sleep problems</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GB" sz="2000" dirty="0">
                <a:solidFill>
                  <a:schemeClr val="accent1"/>
                </a:solidFill>
                <a:latin typeface="Arial" panose="020B0604020202020204" pitchFamily="34" charset="0"/>
              </a:rPr>
              <a:t>Better </a:t>
            </a:r>
            <a:r>
              <a:rPr lang="en-GB" sz="2000" b="1" dirty="0">
                <a:solidFill>
                  <a:srgbClr val="F08621"/>
                </a:solidFill>
                <a:latin typeface="Arial" panose="020B0604020202020204" pitchFamily="34" charset="0"/>
              </a:rPr>
              <a:t>understand</a:t>
            </a:r>
            <a:r>
              <a:rPr lang="en-GB" sz="2000" dirty="0">
                <a:solidFill>
                  <a:schemeClr val="accent1"/>
                </a:solidFill>
                <a:latin typeface="Arial" panose="020B0604020202020204" pitchFamily="34" charset="0"/>
              </a:rPr>
              <a:t> my own relationship with sleep.</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GB" sz="2000" dirty="0">
                <a:solidFill>
                  <a:schemeClr val="accent1"/>
                </a:solidFill>
                <a:latin typeface="Arial" panose="020B0604020202020204" pitchFamily="34" charset="0"/>
              </a:rPr>
              <a:t>Am ready to </a:t>
            </a:r>
            <a:r>
              <a:rPr lang="en-GB" sz="2000" b="1" dirty="0">
                <a:solidFill>
                  <a:srgbClr val="F08621"/>
                </a:solidFill>
                <a:latin typeface="Arial" panose="020B0604020202020204" pitchFamily="34" charset="0"/>
              </a:rPr>
              <a:t>practice</a:t>
            </a:r>
            <a:r>
              <a:rPr lang="en-GB" sz="2000" dirty="0">
                <a:solidFill>
                  <a:schemeClr val="accent1"/>
                </a:solidFill>
                <a:latin typeface="Arial" panose="020B0604020202020204" pitchFamily="34" charset="0"/>
              </a:rPr>
              <a:t> personal sleep analysis</a:t>
            </a:r>
          </a:p>
        </p:txBody>
      </p:sp>
      <p:pic>
        <p:nvPicPr>
          <p:cNvPr id="8" name="Picture 7">
            <a:extLst>
              <a:ext uri="{FF2B5EF4-FFF2-40B4-BE49-F238E27FC236}">
                <a16:creationId xmlns:a16="http://schemas.microsoft.com/office/drawing/2014/main" id="{0B23B192-FD9E-46A8-FBAE-C28D0205F0E6}"/>
              </a:ext>
            </a:extLst>
          </p:cNvPr>
          <p:cNvPicPr>
            <a:picLocks noChangeAspect="1"/>
          </p:cNvPicPr>
          <p:nvPr/>
        </p:nvPicPr>
        <p:blipFill>
          <a:blip r:embed="rId3"/>
          <a:stretch>
            <a:fillRect/>
          </a:stretch>
        </p:blipFill>
        <p:spPr>
          <a:xfrm>
            <a:off x="10946729" y="277526"/>
            <a:ext cx="921509" cy="900000"/>
          </a:xfrm>
          <a:prstGeom prst="rect">
            <a:avLst/>
          </a:prstGeom>
        </p:spPr>
      </p:pic>
      <p:sp>
        <p:nvSpPr>
          <p:cNvPr id="3" name="TextBox 2">
            <a:extLst>
              <a:ext uri="{FF2B5EF4-FFF2-40B4-BE49-F238E27FC236}">
                <a16:creationId xmlns:a16="http://schemas.microsoft.com/office/drawing/2014/main" id="{E1315AAC-505D-0084-06B2-D1C9F3D9B308}"/>
              </a:ext>
            </a:extLst>
          </p:cNvPr>
          <p:cNvSpPr txBox="1"/>
          <p:nvPr/>
        </p:nvSpPr>
        <p:spPr>
          <a:xfrm>
            <a:off x="6623737" y="3761545"/>
            <a:ext cx="5568263" cy="1631216"/>
          </a:xfrm>
          <a:prstGeom prst="rect">
            <a:avLst/>
          </a:prstGeom>
          <a:noFill/>
        </p:spPr>
        <p:txBody>
          <a:bodyPr wrap="square" rtlCol="0">
            <a:spAutoFit/>
          </a:bodyPr>
          <a:lstStyle/>
          <a:p>
            <a:pPr marL="182563" marR="0" lvl="0" indent="-182563"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Three</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things I learned today.</a:t>
            </a:r>
          </a:p>
          <a:p>
            <a:pPr marL="182563" marR="0" lvl="0" indent="-182563"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endPar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endParaRPr>
          </a:p>
          <a:p>
            <a:pPr marL="182563" marR="0" lvl="0" indent="-182563"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Two</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Things I found interesting?</a:t>
            </a:r>
            <a:b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br>
            <a:endParaRPr kumimoji="0" lang="en-IE"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endParaRPr>
          </a:p>
          <a:p>
            <a:pPr marL="182563" marR="0" lvl="0" indent="-182563"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One</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question I still have?</a:t>
            </a:r>
          </a:p>
        </p:txBody>
      </p:sp>
    </p:spTree>
    <p:extLst>
      <p:ext uri="{BB962C8B-B14F-4D97-AF65-F5344CB8AC3E}">
        <p14:creationId xmlns:p14="http://schemas.microsoft.com/office/powerpoint/2010/main" val="4122351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Lesson introduction</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2" y="2634792"/>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Learning goals</a:t>
            </a:r>
          </a:p>
        </p:txBody>
      </p:sp>
      <p:sp>
        <p:nvSpPr>
          <p:cNvPr id="7" name="TextBox 6">
            <a:extLst>
              <a:ext uri="{FF2B5EF4-FFF2-40B4-BE49-F238E27FC236}">
                <a16:creationId xmlns:a16="http://schemas.microsoft.com/office/drawing/2014/main" id="{58655EA1-A624-8244-F0FD-42C25C073DF0}"/>
              </a:ext>
            </a:extLst>
          </p:cNvPr>
          <p:cNvSpPr txBox="1"/>
          <p:nvPr/>
        </p:nvSpPr>
        <p:spPr>
          <a:xfrm>
            <a:off x="6515492" y="2634791"/>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Wellbeing indicators</a:t>
            </a:r>
          </a:p>
        </p:txBody>
      </p:sp>
      <p:pic>
        <p:nvPicPr>
          <p:cNvPr id="10" name="Picture 9">
            <a:extLst>
              <a:ext uri="{FF2B5EF4-FFF2-40B4-BE49-F238E27FC236}">
                <a16:creationId xmlns:a16="http://schemas.microsoft.com/office/drawing/2014/main" id="{34BCDE2E-FA96-7162-79FE-B87590206E32}"/>
              </a:ext>
            </a:extLst>
          </p:cNvPr>
          <p:cNvPicPr>
            <a:picLocks noChangeAspect="1"/>
          </p:cNvPicPr>
          <p:nvPr/>
        </p:nvPicPr>
        <p:blipFill>
          <a:blip r:embed="rId3"/>
          <a:stretch>
            <a:fillRect/>
          </a:stretch>
        </p:blipFill>
        <p:spPr>
          <a:xfrm>
            <a:off x="6598256" y="3577222"/>
            <a:ext cx="2529370" cy="461665"/>
          </a:xfrm>
          <a:prstGeom prst="rect">
            <a:avLst/>
          </a:prstGeom>
        </p:spPr>
      </p:pic>
      <p:pic>
        <p:nvPicPr>
          <p:cNvPr id="11" name="Picture 10">
            <a:extLst>
              <a:ext uri="{FF2B5EF4-FFF2-40B4-BE49-F238E27FC236}">
                <a16:creationId xmlns:a16="http://schemas.microsoft.com/office/drawing/2014/main" id="{645F1532-7E76-D874-B1C5-424A05317276}"/>
              </a:ext>
            </a:extLst>
          </p:cNvPr>
          <p:cNvPicPr>
            <a:picLocks noChangeAspect="1"/>
          </p:cNvPicPr>
          <p:nvPr/>
        </p:nvPicPr>
        <p:blipFill>
          <a:blip r:embed="rId4"/>
          <a:stretch>
            <a:fillRect/>
          </a:stretch>
        </p:blipFill>
        <p:spPr>
          <a:xfrm>
            <a:off x="6630232" y="4364039"/>
            <a:ext cx="2296906" cy="461665"/>
          </a:xfrm>
          <a:prstGeom prst="rect">
            <a:avLst/>
          </a:prstGeom>
        </p:spPr>
      </p:pic>
      <p:pic>
        <p:nvPicPr>
          <p:cNvPr id="12" name="Picture 11">
            <a:extLst>
              <a:ext uri="{FF2B5EF4-FFF2-40B4-BE49-F238E27FC236}">
                <a16:creationId xmlns:a16="http://schemas.microsoft.com/office/drawing/2014/main" id="{138E6667-6905-43FA-D0EF-6C8800D7967A}"/>
              </a:ext>
            </a:extLst>
          </p:cNvPr>
          <p:cNvPicPr>
            <a:picLocks noChangeAspect="1"/>
          </p:cNvPicPr>
          <p:nvPr/>
        </p:nvPicPr>
        <p:blipFill>
          <a:blip r:embed="rId5"/>
          <a:stretch>
            <a:fillRect/>
          </a:stretch>
        </p:blipFill>
        <p:spPr>
          <a:xfrm>
            <a:off x="9308141" y="3976223"/>
            <a:ext cx="2159059" cy="461665"/>
          </a:xfrm>
          <a:prstGeom prst="rect">
            <a:avLst/>
          </a:prstGeom>
        </p:spPr>
      </p:pic>
      <p:pic>
        <p:nvPicPr>
          <p:cNvPr id="13" name="Picture 12">
            <a:extLst>
              <a:ext uri="{FF2B5EF4-FFF2-40B4-BE49-F238E27FC236}">
                <a16:creationId xmlns:a16="http://schemas.microsoft.com/office/drawing/2014/main" id="{26988C73-5630-215D-1907-12504836AFB1}"/>
              </a:ext>
            </a:extLst>
          </p:cNvPr>
          <p:cNvPicPr>
            <a:picLocks noChangeAspect="1"/>
          </p:cNvPicPr>
          <p:nvPr/>
        </p:nvPicPr>
        <p:blipFill>
          <a:blip r:embed="rId6"/>
          <a:stretch>
            <a:fillRect/>
          </a:stretch>
        </p:blipFill>
        <p:spPr>
          <a:xfrm>
            <a:off x="9308141" y="4717402"/>
            <a:ext cx="2301800" cy="461665"/>
          </a:xfrm>
          <a:prstGeom prst="rect">
            <a:avLst/>
          </a:prstGeom>
        </p:spPr>
      </p:pic>
      <p:sp>
        <p:nvSpPr>
          <p:cNvPr id="14" name="TextBox 13">
            <a:extLst>
              <a:ext uri="{FF2B5EF4-FFF2-40B4-BE49-F238E27FC236}">
                <a16:creationId xmlns:a16="http://schemas.microsoft.com/office/drawing/2014/main" id="{C845F006-BE38-2A38-4BA5-7BF9FE922989}"/>
              </a:ext>
            </a:extLst>
          </p:cNvPr>
          <p:cNvSpPr txBox="1"/>
          <p:nvPr/>
        </p:nvSpPr>
        <p:spPr>
          <a:xfrm>
            <a:off x="641021" y="3429000"/>
            <a:ext cx="5776720"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By the end of the lesson, we will: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GB" sz="2000" dirty="0">
                <a:solidFill>
                  <a:schemeClr val="accent1"/>
                </a:solidFill>
                <a:latin typeface="Arial" panose="020B0604020202020204" pitchFamily="34" charset="0"/>
              </a:rPr>
              <a:t>Better </a:t>
            </a:r>
            <a:r>
              <a:rPr lang="en-GB" sz="2000" b="1" dirty="0">
                <a:solidFill>
                  <a:srgbClr val="F08621"/>
                </a:solidFill>
                <a:latin typeface="Arial" panose="020B0604020202020204" pitchFamily="34" charset="0"/>
              </a:rPr>
              <a:t>understand</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the science of sleep</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GB" sz="2000" dirty="0">
                <a:solidFill>
                  <a:schemeClr val="accent1"/>
                </a:solidFill>
                <a:latin typeface="Arial" panose="020B0604020202020204" pitchFamily="34" charset="0"/>
              </a:rPr>
              <a:t>Be able to </a:t>
            </a:r>
            <a:r>
              <a:rPr lang="en-GB" sz="2000" b="1" dirty="0">
                <a:solidFill>
                  <a:srgbClr val="F08621"/>
                </a:solidFill>
                <a:latin typeface="Arial" panose="020B0604020202020204" pitchFamily="34" charset="0"/>
              </a:rPr>
              <a:t>identify</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some common sleep problems</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Better </a:t>
            </a: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understand</a:t>
            </a: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 our own relationship with sleep.</a:t>
            </a:r>
          </a:p>
          <a:p>
            <a:pPr marL="285750" marR="0" lvl="0" indent="-28575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kumimoji="0" lang="en-GB" sz="20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Be ready to </a:t>
            </a:r>
            <a:r>
              <a:rPr lang="en-GB" sz="2000" b="1" dirty="0">
                <a:solidFill>
                  <a:srgbClr val="F08621"/>
                </a:solidFill>
                <a:latin typeface="Arial" panose="020B0604020202020204" pitchFamily="34" charset="0"/>
              </a:rPr>
              <a:t>practice</a:t>
            </a:r>
            <a:r>
              <a:rPr lang="en-GB" sz="2000" dirty="0">
                <a:solidFill>
                  <a:schemeClr val="accent1"/>
                </a:solidFill>
                <a:latin typeface="Arial" panose="020B0604020202020204" pitchFamily="34" charset="0"/>
              </a:rPr>
              <a:t> personal sleep analysis</a:t>
            </a:r>
          </a:p>
        </p:txBody>
      </p:sp>
      <p:pic>
        <p:nvPicPr>
          <p:cNvPr id="15" name="Picture 14">
            <a:extLst>
              <a:ext uri="{FF2B5EF4-FFF2-40B4-BE49-F238E27FC236}">
                <a16:creationId xmlns:a16="http://schemas.microsoft.com/office/drawing/2014/main" id="{51975EA2-CAC5-BC66-EE8F-E1C25AE0FD8C}"/>
              </a:ext>
            </a:extLst>
          </p:cNvPr>
          <p:cNvPicPr>
            <a:picLocks noChangeAspect="1"/>
          </p:cNvPicPr>
          <p:nvPr/>
        </p:nvPicPr>
        <p:blipFill>
          <a:blip r:embed="rId7"/>
          <a:stretch>
            <a:fillRect/>
          </a:stretch>
        </p:blipFill>
        <p:spPr>
          <a:xfrm>
            <a:off x="6630232" y="5094775"/>
            <a:ext cx="1613381" cy="461665"/>
          </a:xfrm>
          <a:prstGeom prst="rect">
            <a:avLst/>
          </a:prstGeom>
        </p:spPr>
      </p:pic>
      <p:pic>
        <p:nvPicPr>
          <p:cNvPr id="3" name="Graphic 2" descr="Teacher with solid fill">
            <a:extLst>
              <a:ext uri="{FF2B5EF4-FFF2-40B4-BE49-F238E27FC236}">
                <a16:creationId xmlns:a16="http://schemas.microsoft.com/office/drawing/2014/main" id="{B5EF1BBA-AFF2-A5C4-1A42-01EDCCEF3A0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29313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1DC3FE-FABF-155C-3316-5DB52DF7D582}"/>
              </a:ext>
            </a:extLst>
          </p:cNvPr>
          <p:cNvPicPr>
            <a:picLocks/>
          </p:cNvPicPr>
          <p:nvPr/>
        </p:nvPicPr>
        <p:blipFill>
          <a:blip r:embed="rId3"/>
          <a:stretch>
            <a:fillRect/>
          </a:stretch>
        </p:blipFill>
        <p:spPr>
          <a:xfrm>
            <a:off x="0" y="0"/>
            <a:ext cx="12193200" cy="6858000"/>
          </a:xfrm>
          <a:prstGeom prst="rect">
            <a:avLst/>
          </a:prstGeom>
          <a:ln w="28575">
            <a:solidFill>
              <a:srgbClr val="F08621"/>
            </a:solidFill>
          </a:ln>
        </p:spPr>
      </p:pic>
      <p:pic>
        <p:nvPicPr>
          <p:cNvPr id="3" name="Picture 2" descr="A logo with colorful text&#10;&#10;Description automatically generated">
            <a:extLst>
              <a:ext uri="{FF2B5EF4-FFF2-40B4-BE49-F238E27FC236}">
                <a16:creationId xmlns:a16="http://schemas.microsoft.com/office/drawing/2014/main" id="{C812839E-5043-BC1D-3BB8-9F4396A9AA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pic>
        <p:nvPicPr>
          <p:cNvPr id="8" name="Graphic 7" descr="Teacher with solid fill">
            <a:extLst>
              <a:ext uri="{FF2B5EF4-FFF2-40B4-BE49-F238E27FC236}">
                <a16:creationId xmlns:a16="http://schemas.microsoft.com/office/drawing/2014/main" id="{936F93F5-D37F-EF4D-9DC0-C0A1FC33E6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328628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589CD22-DFD5-9A2F-94F7-D1D72F999011}"/>
              </a:ext>
            </a:extLst>
          </p:cNvPr>
          <p:cNvPicPr>
            <a:picLocks noChangeAspect="1"/>
          </p:cNvPicPr>
          <p:nvPr/>
        </p:nvPicPr>
        <p:blipFill>
          <a:blip r:embed="rId3"/>
          <a:stretch>
            <a:fillRect/>
          </a:stretch>
        </p:blipFill>
        <p:spPr>
          <a:xfrm>
            <a:off x="1247271" y="1257625"/>
            <a:ext cx="9473938" cy="5143727"/>
          </a:xfrm>
          <a:prstGeom prst="rect">
            <a:avLst/>
          </a:prstGeom>
        </p:spPr>
      </p:pic>
      <p:sp>
        <p:nvSpPr>
          <p:cNvPr id="7" name="Title 1">
            <a:extLst>
              <a:ext uri="{FF2B5EF4-FFF2-40B4-BE49-F238E27FC236}">
                <a16:creationId xmlns:a16="http://schemas.microsoft.com/office/drawing/2014/main" id="{35CD7579-D0E4-541D-2734-8028B30FACAC}"/>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Sleep questionnaire worksheet</a:t>
            </a:r>
          </a:p>
        </p:txBody>
      </p:sp>
      <p:pic>
        <p:nvPicPr>
          <p:cNvPr id="3" name="Picture 2">
            <a:extLst>
              <a:ext uri="{FF2B5EF4-FFF2-40B4-BE49-F238E27FC236}">
                <a16:creationId xmlns:a16="http://schemas.microsoft.com/office/drawing/2014/main" id="{964FEA36-DDD4-C2D8-6E53-7D68F8668DCC}"/>
              </a:ext>
            </a:extLst>
          </p:cNvPr>
          <p:cNvPicPr>
            <a:picLocks noChangeAspect="1"/>
          </p:cNvPicPr>
          <p:nvPr/>
        </p:nvPicPr>
        <p:blipFill>
          <a:blip r:embed="rId4"/>
          <a:stretch>
            <a:fillRect/>
          </a:stretch>
        </p:blipFill>
        <p:spPr>
          <a:xfrm>
            <a:off x="9998652" y="299192"/>
            <a:ext cx="831273" cy="811870"/>
          </a:xfrm>
          <a:prstGeom prst="rect">
            <a:avLst/>
          </a:prstGeom>
        </p:spPr>
      </p:pic>
      <p:pic>
        <p:nvPicPr>
          <p:cNvPr id="4" name="Graphic 3" descr="Meeting with solid fill">
            <a:extLst>
              <a:ext uri="{FF2B5EF4-FFF2-40B4-BE49-F238E27FC236}">
                <a16:creationId xmlns:a16="http://schemas.microsoft.com/office/drawing/2014/main" id="{93089EE6-FCCF-9F9D-FB70-2D4047A632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829925" y="179347"/>
            <a:ext cx="1051560" cy="1051560"/>
          </a:xfrm>
          <a:prstGeom prst="rect">
            <a:avLst/>
          </a:prstGeom>
        </p:spPr>
      </p:pic>
    </p:spTree>
    <p:extLst>
      <p:ext uri="{BB962C8B-B14F-4D97-AF65-F5344CB8AC3E}">
        <p14:creationId xmlns:p14="http://schemas.microsoft.com/office/powerpoint/2010/main" val="22486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Sleep tracker images – Discussion</a:t>
            </a:r>
            <a:endParaRPr lang="en-IE" b="1" dirty="0">
              <a:solidFill>
                <a:srgbClr val="F08621"/>
              </a:solidFill>
              <a:latin typeface="Arial" panose="020B0604020202020204" pitchFamily="34" charset="0"/>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pic>
        <p:nvPicPr>
          <p:cNvPr id="5" name="Picture 4">
            <a:extLst>
              <a:ext uri="{FF2B5EF4-FFF2-40B4-BE49-F238E27FC236}">
                <a16:creationId xmlns:a16="http://schemas.microsoft.com/office/drawing/2014/main" id="{4B32D1CE-A3F7-564D-1973-C637658C6F39}"/>
              </a:ext>
            </a:extLst>
          </p:cNvPr>
          <p:cNvPicPr>
            <a:picLocks noChangeAspect="1"/>
          </p:cNvPicPr>
          <p:nvPr/>
        </p:nvPicPr>
        <p:blipFill>
          <a:blip r:embed="rId3"/>
          <a:stretch>
            <a:fillRect/>
          </a:stretch>
        </p:blipFill>
        <p:spPr>
          <a:xfrm>
            <a:off x="1030419" y="1399296"/>
            <a:ext cx="10131163" cy="5170206"/>
          </a:xfrm>
          <a:prstGeom prst="rect">
            <a:avLst/>
          </a:prstGeom>
          <a:ln w="28575">
            <a:solidFill>
              <a:srgbClr val="F08621"/>
            </a:solidFill>
          </a:ln>
        </p:spPr>
      </p:pic>
      <p:pic>
        <p:nvPicPr>
          <p:cNvPr id="2" name="Graphic 1" descr="Meeting with solid fill">
            <a:extLst>
              <a:ext uri="{FF2B5EF4-FFF2-40B4-BE49-F238E27FC236}">
                <a16:creationId xmlns:a16="http://schemas.microsoft.com/office/drawing/2014/main" id="{D56694A1-A5E1-1ADF-7B8E-1785CE8167C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829925" y="179347"/>
            <a:ext cx="1051560" cy="1051560"/>
          </a:xfrm>
          <a:prstGeom prst="rect">
            <a:avLst/>
          </a:prstGeom>
        </p:spPr>
      </p:pic>
    </p:spTree>
    <p:extLst>
      <p:ext uri="{BB962C8B-B14F-4D97-AF65-F5344CB8AC3E}">
        <p14:creationId xmlns:p14="http://schemas.microsoft.com/office/powerpoint/2010/main" val="2456687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The science of sleep</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352996"/>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08E770CD-9568-669A-FF93-523E687639AE}"/>
              </a:ext>
            </a:extLst>
          </p:cNvPr>
          <p:cNvSpPr txBox="1"/>
          <p:nvPr/>
        </p:nvSpPr>
        <p:spPr>
          <a:xfrm>
            <a:off x="518605" y="1036917"/>
            <a:ext cx="618432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The two processes that regulate sleep</a:t>
            </a:r>
            <a:endParaRPr kumimoji="0" lang="en-IE" sz="2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2F36414D-4E6D-5A5D-E0F6-724A660AB5E6}"/>
              </a:ext>
            </a:extLst>
          </p:cNvPr>
          <p:cNvSpPr txBox="1"/>
          <p:nvPr/>
        </p:nvSpPr>
        <p:spPr>
          <a:xfrm>
            <a:off x="600529" y="2503182"/>
            <a:ext cx="5214257" cy="369332"/>
          </a:xfrm>
          <a:prstGeom prst="rect">
            <a:avLst/>
          </a:prstGeom>
          <a:noFill/>
        </p:spPr>
        <p:txBody>
          <a:bodyPr wrap="square" rtlCol="0">
            <a:spAutoFit/>
          </a:bodyPr>
          <a:lstStyle/>
          <a:p>
            <a:r>
              <a:rPr lang="en-IE" sz="18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The homeostatic sleep drive </a:t>
            </a:r>
            <a:endParaRPr lang="en-IE" dirty="0">
              <a:solidFill>
                <a:schemeClr val="accent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97B6BD6-63B7-44DF-0D39-251BA0DCA872}"/>
              </a:ext>
            </a:extLst>
          </p:cNvPr>
          <p:cNvSpPr txBox="1"/>
          <p:nvPr/>
        </p:nvSpPr>
        <p:spPr>
          <a:xfrm>
            <a:off x="600529" y="4119678"/>
            <a:ext cx="5214257" cy="369332"/>
          </a:xfrm>
          <a:prstGeom prst="rect">
            <a:avLst/>
          </a:prstGeom>
          <a:noFill/>
        </p:spPr>
        <p:txBody>
          <a:bodyPr wrap="square" rtlCol="0">
            <a:spAutoFit/>
          </a:bodyPr>
          <a:lstStyle/>
          <a:p>
            <a:r>
              <a:rPr lang="en-IE" b="1" dirty="0">
                <a:solidFill>
                  <a:schemeClr val="accent1"/>
                </a:solidFill>
                <a:latin typeface="Arial" panose="020B0604020202020204" pitchFamily="34" charset="0"/>
                <a:cs typeface="Arial" panose="020B0604020202020204" pitchFamily="34" charset="0"/>
              </a:rPr>
              <a:t>The circadian rhythm and internal clock</a:t>
            </a:r>
          </a:p>
        </p:txBody>
      </p:sp>
      <p:pic>
        <p:nvPicPr>
          <p:cNvPr id="3" name="Graphic 2" descr="Teacher with solid fill">
            <a:extLst>
              <a:ext uri="{FF2B5EF4-FFF2-40B4-BE49-F238E27FC236}">
                <a16:creationId xmlns:a16="http://schemas.microsoft.com/office/drawing/2014/main" id="{FB30B393-A14F-EAD9-6B12-4B6FF5A6F7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8" name="Rectangle 7">
            <a:extLst>
              <a:ext uri="{FF2B5EF4-FFF2-40B4-BE49-F238E27FC236}">
                <a16:creationId xmlns:a16="http://schemas.microsoft.com/office/drawing/2014/main" id="{BA219A59-0435-33F2-B8A9-8507C10FBFFB}"/>
              </a:ext>
            </a:extLst>
          </p:cNvPr>
          <p:cNvSpPr/>
          <p:nvPr/>
        </p:nvSpPr>
        <p:spPr>
          <a:xfrm>
            <a:off x="850900" y="3022600"/>
            <a:ext cx="10261600" cy="96288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i="0" dirty="0">
                <a:solidFill>
                  <a:schemeClr val="accent2"/>
                </a:solidFill>
                <a:effectLst/>
                <a:latin typeface="Arial" panose="020B0604020202020204" pitchFamily="34" charset="0"/>
              </a:rPr>
              <a:t>This is the body’s self-regulating system in which pressure to sleep builds up based on how long you’ve been awake. This same drive causes you to sleep longer or more deeply after a period of insufficient sleep.</a:t>
            </a:r>
            <a:endParaRPr lang="en-IE" b="1" dirty="0">
              <a:solidFill>
                <a:schemeClr val="accent2"/>
              </a:solidFill>
            </a:endParaRPr>
          </a:p>
        </p:txBody>
      </p:sp>
      <p:sp>
        <p:nvSpPr>
          <p:cNvPr id="10" name="Rectangle 9">
            <a:extLst>
              <a:ext uri="{FF2B5EF4-FFF2-40B4-BE49-F238E27FC236}">
                <a16:creationId xmlns:a16="http://schemas.microsoft.com/office/drawing/2014/main" id="{A098E033-6A3B-9ED3-F8E3-1C92B678ACFC}"/>
              </a:ext>
            </a:extLst>
          </p:cNvPr>
          <p:cNvSpPr/>
          <p:nvPr/>
        </p:nvSpPr>
        <p:spPr>
          <a:xfrm>
            <a:off x="850900" y="4618574"/>
            <a:ext cx="10261600" cy="145202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dirty="0">
                <a:solidFill>
                  <a:schemeClr val="accent2"/>
                </a:solidFill>
                <a:latin typeface="Arial" panose="020B0604020202020204" pitchFamily="34" charset="0"/>
              </a:rPr>
              <a:t>These control your timing of sleep and cause you to be sleepy at night and to wake in the morning.  Your body’s internal or biological clock, which is based on a roughly 24-hour day, controls most circadian rhythms. These include sleep and wake times but also things such as brain activity, the release of hormones, body temperature and appetite.  Daylight exposure is the biggest influence on circadian rhythms.</a:t>
            </a:r>
            <a:endParaRPr lang="en-IE" b="1" dirty="0">
              <a:solidFill>
                <a:schemeClr val="accent2"/>
              </a:solidFill>
              <a:latin typeface="Arial" panose="020B0604020202020204" pitchFamily="34" charset="0"/>
            </a:endParaRPr>
          </a:p>
        </p:txBody>
      </p:sp>
    </p:spTree>
    <p:extLst>
      <p:ext uri="{BB962C8B-B14F-4D97-AF65-F5344CB8AC3E}">
        <p14:creationId xmlns:p14="http://schemas.microsoft.com/office/powerpoint/2010/main" val="1831569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The science of sleep</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352996"/>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7" name="Graphic 6" descr="Teacher with solid fill">
            <a:extLst>
              <a:ext uri="{FF2B5EF4-FFF2-40B4-BE49-F238E27FC236}">
                <a16:creationId xmlns:a16="http://schemas.microsoft.com/office/drawing/2014/main" id="{77FDBBCF-29D3-10EA-FB92-A847E068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8" name="TextBox 7">
            <a:extLst>
              <a:ext uri="{FF2B5EF4-FFF2-40B4-BE49-F238E27FC236}">
                <a16:creationId xmlns:a16="http://schemas.microsoft.com/office/drawing/2014/main" id="{EE8B4773-9282-50A5-4878-B46ADAB6F31C}"/>
              </a:ext>
            </a:extLst>
          </p:cNvPr>
          <p:cNvSpPr txBox="1"/>
          <p:nvPr/>
        </p:nvSpPr>
        <p:spPr>
          <a:xfrm>
            <a:off x="518605" y="1036917"/>
            <a:ext cx="618432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The stages of sleep</a:t>
            </a:r>
            <a:endParaRPr kumimoji="0" lang="en-IE" sz="2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endParaRPr>
          </a:p>
        </p:txBody>
      </p:sp>
      <p:sp>
        <p:nvSpPr>
          <p:cNvPr id="10" name="Rectangle 9">
            <a:extLst>
              <a:ext uri="{FF2B5EF4-FFF2-40B4-BE49-F238E27FC236}">
                <a16:creationId xmlns:a16="http://schemas.microsoft.com/office/drawing/2014/main" id="{DF20E3D0-4A78-D918-50E1-7BD1F088EB03}"/>
              </a:ext>
            </a:extLst>
          </p:cNvPr>
          <p:cNvSpPr/>
          <p:nvPr/>
        </p:nvSpPr>
        <p:spPr>
          <a:xfrm>
            <a:off x="467805" y="2352996"/>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1" name="TextBox 10">
            <a:extLst>
              <a:ext uri="{FF2B5EF4-FFF2-40B4-BE49-F238E27FC236}">
                <a16:creationId xmlns:a16="http://schemas.microsoft.com/office/drawing/2014/main" id="{FD2355CE-183A-078C-E0AB-AE41F989F407}"/>
              </a:ext>
            </a:extLst>
          </p:cNvPr>
          <p:cNvSpPr txBox="1"/>
          <p:nvPr/>
        </p:nvSpPr>
        <p:spPr>
          <a:xfrm>
            <a:off x="600529" y="2503182"/>
            <a:ext cx="5214257" cy="369332"/>
          </a:xfrm>
          <a:prstGeom prst="rect">
            <a:avLst/>
          </a:prstGeom>
          <a:noFill/>
        </p:spPr>
        <p:txBody>
          <a:bodyPr wrap="square" rtlCol="0">
            <a:spAutoFit/>
          </a:bodyPr>
          <a:lstStyle/>
          <a:p>
            <a:r>
              <a:rPr lang="en-IE" sz="18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NREM Sleep – Non Rapid Eye Movement</a:t>
            </a:r>
          </a:p>
        </p:txBody>
      </p:sp>
      <p:sp>
        <p:nvSpPr>
          <p:cNvPr id="12" name="TextBox 11">
            <a:extLst>
              <a:ext uri="{FF2B5EF4-FFF2-40B4-BE49-F238E27FC236}">
                <a16:creationId xmlns:a16="http://schemas.microsoft.com/office/drawing/2014/main" id="{D3CDAD9C-1EFE-5E6A-69FF-05C924504E20}"/>
              </a:ext>
            </a:extLst>
          </p:cNvPr>
          <p:cNvSpPr txBox="1"/>
          <p:nvPr/>
        </p:nvSpPr>
        <p:spPr>
          <a:xfrm>
            <a:off x="600529" y="4434335"/>
            <a:ext cx="5214257" cy="369332"/>
          </a:xfrm>
          <a:prstGeom prst="rect">
            <a:avLst/>
          </a:prstGeom>
          <a:noFill/>
        </p:spPr>
        <p:txBody>
          <a:bodyPr wrap="square" rtlCol="0">
            <a:spAutoFit/>
          </a:bodyPr>
          <a:lstStyle/>
          <a:p>
            <a:r>
              <a:rPr lang="en-IE" b="1" dirty="0">
                <a:solidFill>
                  <a:schemeClr val="accent1"/>
                </a:solidFill>
                <a:latin typeface="Arial" panose="020B0604020202020204" pitchFamily="34" charset="0"/>
                <a:cs typeface="Arial" panose="020B0604020202020204" pitchFamily="34" charset="0"/>
              </a:rPr>
              <a:t>REM Sleep – Rapid Eye Movement</a:t>
            </a:r>
          </a:p>
        </p:txBody>
      </p:sp>
      <p:sp>
        <p:nvSpPr>
          <p:cNvPr id="13" name="Rectangle 12">
            <a:extLst>
              <a:ext uri="{FF2B5EF4-FFF2-40B4-BE49-F238E27FC236}">
                <a16:creationId xmlns:a16="http://schemas.microsoft.com/office/drawing/2014/main" id="{8C480503-C383-7DF2-7EFA-CFA7C04E98C9}"/>
              </a:ext>
            </a:extLst>
          </p:cNvPr>
          <p:cNvSpPr/>
          <p:nvPr/>
        </p:nvSpPr>
        <p:spPr>
          <a:xfrm>
            <a:off x="736600" y="3143792"/>
            <a:ext cx="10718800" cy="96288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600"/>
              </a:spcAft>
            </a:pPr>
            <a:r>
              <a:rPr lang="en-GB" b="1" i="0" dirty="0">
                <a:solidFill>
                  <a:schemeClr val="accent1"/>
                </a:solidFill>
                <a:effectLst/>
                <a:latin typeface="Arial" panose="020B0604020202020204" pitchFamily="34" charset="0"/>
              </a:rPr>
              <a:t>Stage 1 </a:t>
            </a:r>
            <a:r>
              <a:rPr lang="en-GB" b="1" i="0" dirty="0">
                <a:solidFill>
                  <a:schemeClr val="accent2"/>
                </a:solidFill>
                <a:effectLst/>
                <a:latin typeface="Arial" panose="020B0604020202020204" pitchFamily="34" charset="0"/>
              </a:rPr>
              <a:t>- </a:t>
            </a:r>
            <a:r>
              <a:rPr lang="en-GB" b="1" dirty="0">
                <a:solidFill>
                  <a:schemeClr val="accent2"/>
                </a:solidFill>
                <a:latin typeface="Arial" panose="020B0604020202020204" pitchFamily="34" charset="0"/>
              </a:rPr>
              <a:t>E</a:t>
            </a:r>
            <a:r>
              <a:rPr lang="en-GB" b="1" i="0" dirty="0">
                <a:solidFill>
                  <a:schemeClr val="accent2"/>
                </a:solidFill>
                <a:effectLst/>
                <a:latin typeface="Arial" panose="020B0604020202020204" pitchFamily="34" charset="0"/>
              </a:rPr>
              <a:t>yes closed on the threshold between awake and asleep.  You can be easily awakened</a:t>
            </a:r>
            <a:br>
              <a:rPr lang="en-GB" b="1" i="0" dirty="0">
                <a:solidFill>
                  <a:schemeClr val="accent2"/>
                </a:solidFill>
                <a:effectLst/>
                <a:latin typeface="Arial" panose="020B0604020202020204" pitchFamily="34" charset="0"/>
              </a:rPr>
            </a:br>
            <a:r>
              <a:rPr lang="en-GB" b="1" i="0" dirty="0">
                <a:solidFill>
                  <a:schemeClr val="accent1"/>
                </a:solidFill>
                <a:effectLst/>
                <a:latin typeface="Arial" panose="020B0604020202020204" pitchFamily="34" charset="0"/>
              </a:rPr>
              <a:t>Stage 2 </a:t>
            </a:r>
            <a:r>
              <a:rPr lang="en-GB" b="1" i="0" dirty="0">
                <a:solidFill>
                  <a:schemeClr val="accent2"/>
                </a:solidFill>
                <a:effectLst/>
                <a:latin typeface="Arial" panose="020B0604020202020204" pitchFamily="34" charset="0"/>
              </a:rPr>
              <a:t>- This is light sleep; your heart rate begins to slow and body </a:t>
            </a:r>
            <a:r>
              <a:rPr lang="en-GB" b="1" i="0" dirty="0" err="1">
                <a:solidFill>
                  <a:schemeClr val="accent2"/>
                </a:solidFill>
                <a:effectLst/>
                <a:latin typeface="Arial" panose="020B0604020202020204" pitchFamily="34" charset="0"/>
              </a:rPr>
              <a:t>tempearture</a:t>
            </a:r>
            <a:r>
              <a:rPr lang="en-GB" b="1" i="0" dirty="0">
                <a:solidFill>
                  <a:schemeClr val="accent2"/>
                </a:solidFill>
                <a:effectLst/>
                <a:latin typeface="Arial" panose="020B0604020202020204" pitchFamily="34" charset="0"/>
              </a:rPr>
              <a:t> goes down.  </a:t>
            </a:r>
            <a:br>
              <a:rPr lang="en-GB" b="1" i="0" dirty="0">
                <a:solidFill>
                  <a:schemeClr val="accent2"/>
                </a:solidFill>
                <a:effectLst/>
                <a:latin typeface="Arial" panose="020B0604020202020204" pitchFamily="34" charset="0"/>
              </a:rPr>
            </a:br>
            <a:r>
              <a:rPr lang="en-GB" b="1" i="0" dirty="0">
                <a:solidFill>
                  <a:schemeClr val="accent1"/>
                </a:solidFill>
                <a:effectLst/>
                <a:latin typeface="Arial" panose="020B0604020202020204" pitchFamily="34" charset="0"/>
              </a:rPr>
              <a:t>Stage 3 </a:t>
            </a:r>
            <a:r>
              <a:rPr lang="en-GB" b="1" i="0" dirty="0">
                <a:solidFill>
                  <a:schemeClr val="accent2"/>
                </a:solidFill>
                <a:effectLst/>
                <a:latin typeface="Arial" panose="020B0604020202020204" pitchFamily="34" charset="0"/>
              </a:rPr>
              <a:t>- Slow wave sleep, now you are in deep sleep.  Blood pressure and heart rate go down, and your breathing slows.  It is harder to wake you up.  A lot of deep sleep happens in the first part of the night.</a:t>
            </a:r>
            <a:endParaRPr lang="en-IE" b="1" dirty="0">
              <a:solidFill>
                <a:schemeClr val="accent2"/>
              </a:solidFill>
            </a:endParaRPr>
          </a:p>
        </p:txBody>
      </p:sp>
      <p:sp>
        <p:nvSpPr>
          <p:cNvPr id="14" name="Rectangle 13">
            <a:extLst>
              <a:ext uri="{FF2B5EF4-FFF2-40B4-BE49-F238E27FC236}">
                <a16:creationId xmlns:a16="http://schemas.microsoft.com/office/drawing/2014/main" id="{B4DEED89-1DC9-34A8-8E3D-FBDD3F399E0C}"/>
              </a:ext>
            </a:extLst>
          </p:cNvPr>
          <p:cNvSpPr/>
          <p:nvPr/>
        </p:nvSpPr>
        <p:spPr>
          <a:xfrm>
            <a:off x="752763" y="4780567"/>
            <a:ext cx="10718800" cy="145202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i="0" dirty="0">
                <a:solidFill>
                  <a:schemeClr val="accent1"/>
                </a:solidFill>
                <a:effectLst/>
                <a:latin typeface="Arial" panose="020B0604020202020204" pitchFamily="34" charset="0"/>
              </a:rPr>
              <a:t>Stage 4 </a:t>
            </a:r>
            <a:r>
              <a:rPr lang="en-GB" b="1" i="0" dirty="0">
                <a:solidFill>
                  <a:schemeClr val="accent2"/>
                </a:solidFill>
                <a:effectLst/>
                <a:latin typeface="Arial" panose="020B0604020202020204" pitchFamily="34" charset="0"/>
              </a:rPr>
              <a:t>- </a:t>
            </a:r>
            <a:r>
              <a:rPr lang="en-GB" b="1" dirty="0">
                <a:solidFill>
                  <a:schemeClr val="accent2"/>
                </a:solidFill>
                <a:latin typeface="Arial" panose="020B0604020202020204" pitchFamily="34" charset="0"/>
              </a:rPr>
              <a:t>Approximately 90 minutes after falling asleep, your brain becomes active, but voluntary muscle movements are inhibited.  Brain waves are faster and less organized that in NREM and the eyes scan back and forth under the eyelids. Although dreams can happen during any stage, the most intense dreaming takes place during REM sleep.  As the night progresses you experience more REM sleep.</a:t>
            </a:r>
            <a:endParaRPr lang="en-IE" b="1" dirty="0">
              <a:solidFill>
                <a:schemeClr val="accent2"/>
              </a:solidFill>
              <a:latin typeface="Arial" panose="020B0604020202020204" pitchFamily="34" charset="0"/>
            </a:endParaRPr>
          </a:p>
        </p:txBody>
      </p:sp>
    </p:spTree>
    <p:extLst>
      <p:ext uri="{BB962C8B-B14F-4D97-AF65-F5344CB8AC3E}">
        <p14:creationId xmlns:p14="http://schemas.microsoft.com/office/powerpoint/2010/main" val="3764722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The science of sleep</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311076"/>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7" name="Graphic 6" descr="Teacher with solid fill">
            <a:extLst>
              <a:ext uri="{FF2B5EF4-FFF2-40B4-BE49-F238E27FC236}">
                <a16:creationId xmlns:a16="http://schemas.microsoft.com/office/drawing/2014/main" id="{77FDBBCF-29D3-10EA-FB92-A847E068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8" name="TextBox 7">
            <a:extLst>
              <a:ext uri="{FF2B5EF4-FFF2-40B4-BE49-F238E27FC236}">
                <a16:creationId xmlns:a16="http://schemas.microsoft.com/office/drawing/2014/main" id="{EE8B4773-9282-50A5-4878-B46ADAB6F31C}"/>
              </a:ext>
            </a:extLst>
          </p:cNvPr>
          <p:cNvSpPr txBox="1"/>
          <p:nvPr/>
        </p:nvSpPr>
        <p:spPr>
          <a:xfrm>
            <a:off x="518605" y="1036917"/>
            <a:ext cx="618432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Sleep cycles</a:t>
            </a:r>
            <a:endParaRPr kumimoji="0" lang="en-IE" sz="2400" b="1" i="0" u="none" strike="noStrike" kern="1200" cap="none" spc="0" normalizeH="0" baseline="0" noProof="0" dirty="0">
              <a:ln>
                <a:noFill/>
              </a:ln>
              <a:solidFill>
                <a:srgbClr val="4472C4"/>
              </a:solidFill>
              <a:effectLst/>
              <a:uLnTx/>
              <a:uFillTx/>
              <a:latin typeface="Arial" panose="020B0604020202020204" pitchFamily="34" charset="0"/>
              <a:ea typeface="+mn-ea"/>
              <a:cs typeface="+mn-cs"/>
            </a:endParaRPr>
          </a:p>
        </p:txBody>
      </p:sp>
      <p:sp>
        <p:nvSpPr>
          <p:cNvPr id="13" name="Rectangle 12">
            <a:extLst>
              <a:ext uri="{FF2B5EF4-FFF2-40B4-BE49-F238E27FC236}">
                <a16:creationId xmlns:a16="http://schemas.microsoft.com/office/drawing/2014/main" id="{8C480503-C383-7DF2-7EFA-CFA7C04E98C9}"/>
              </a:ext>
            </a:extLst>
          </p:cNvPr>
          <p:cNvSpPr/>
          <p:nvPr/>
        </p:nvSpPr>
        <p:spPr>
          <a:xfrm>
            <a:off x="736600" y="3822700"/>
            <a:ext cx="10718800" cy="3954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IE" sz="1800" b="1"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5FD52324-1FC0-1FDD-ADBD-5D9CDF1A43C9}"/>
              </a:ext>
            </a:extLst>
          </p:cNvPr>
          <p:cNvSpPr txBox="1"/>
          <p:nvPr/>
        </p:nvSpPr>
        <p:spPr>
          <a:xfrm>
            <a:off x="518606" y="2503182"/>
            <a:ext cx="11205589" cy="3323987"/>
          </a:xfrm>
          <a:prstGeom prst="rect">
            <a:avLst/>
          </a:prstGeom>
          <a:noFill/>
        </p:spPr>
        <p:txBody>
          <a:bodyPr wrap="square" rtlCol="0">
            <a:spAutoFit/>
          </a:bodyPr>
          <a:lstStyle/>
          <a:p>
            <a:r>
              <a:rPr lang="en-GB" sz="2400" b="1" dirty="0">
                <a:solidFill>
                  <a:srgbClr val="F08621"/>
                </a:solidFill>
                <a:latin typeface="Arial" panose="020B0604020202020204" pitchFamily="34" charset="0"/>
                <a:cs typeface="Arial" panose="020B0604020202020204" pitchFamily="34" charset="0"/>
              </a:rPr>
              <a:t>Throughout your time asleep, your brain will cycle through the NREM and REM stages of sleep approximately every 90 minutes. From drowsiness, to light sleep and dream sleep, and into more deep sleep again. Four to six sleep cycles every night is about normal.</a:t>
            </a:r>
            <a:br>
              <a:rPr lang="en-GB" sz="2400" b="1" dirty="0">
                <a:solidFill>
                  <a:srgbClr val="F08621"/>
                </a:solidFill>
                <a:latin typeface="Arial" panose="020B0604020202020204" pitchFamily="34" charset="0"/>
                <a:cs typeface="Arial" panose="020B0604020202020204" pitchFamily="34" charset="0"/>
              </a:rPr>
            </a:br>
            <a:br>
              <a:rPr lang="en-GB" sz="2400" b="1" dirty="0">
                <a:solidFill>
                  <a:srgbClr val="F08621"/>
                </a:solidFill>
                <a:latin typeface="Arial" panose="020B0604020202020204" pitchFamily="34" charset="0"/>
                <a:cs typeface="Arial" panose="020B0604020202020204" pitchFamily="34" charset="0"/>
              </a:rPr>
            </a:br>
            <a:r>
              <a:rPr lang="en-GB" sz="2400" b="1" dirty="0">
                <a:solidFill>
                  <a:srgbClr val="F08621"/>
                </a:solidFill>
                <a:latin typeface="Arial" panose="020B0604020202020204" pitchFamily="34" charset="0"/>
                <a:cs typeface="Arial" panose="020B0604020202020204" pitchFamily="34" charset="0"/>
              </a:rPr>
              <a:t>All these stages of sleep are necessary, and none is better than any other. It is understood though that you need a balance of around 25% of REM sleep and 25% of the deepest NREM sleep to maintain your health and wellbeing.</a:t>
            </a:r>
          </a:p>
          <a:p>
            <a:endParaRPr lang="en-IE" dirty="0"/>
          </a:p>
        </p:txBody>
      </p:sp>
    </p:spTree>
    <p:extLst>
      <p:ext uri="{BB962C8B-B14F-4D97-AF65-F5344CB8AC3E}">
        <p14:creationId xmlns:p14="http://schemas.microsoft.com/office/powerpoint/2010/main" val="532887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Sleep tracker images - revisited</a:t>
            </a:r>
            <a:endParaRPr lang="en-IE" b="1" dirty="0">
              <a:solidFill>
                <a:srgbClr val="F08621"/>
              </a:solidFill>
              <a:latin typeface="Arial" panose="020B0604020202020204" pitchFamily="34" charset="0"/>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pic>
        <p:nvPicPr>
          <p:cNvPr id="5" name="Picture 4">
            <a:extLst>
              <a:ext uri="{FF2B5EF4-FFF2-40B4-BE49-F238E27FC236}">
                <a16:creationId xmlns:a16="http://schemas.microsoft.com/office/drawing/2014/main" id="{4B32D1CE-A3F7-564D-1973-C637658C6F39}"/>
              </a:ext>
            </a:extLst>
          </p:cNvPr>
          <p:cNvPicPr>
            <a:picLocks noChangeAspect="1"/>
          </p:cNvPicPr>
          <p:nvPr/>
        </p:nvPicPr>
        <p:blipFill>
          <a:blip r:embed="rId3"/>
          <a:stretch>
            <a:fillRect/>
          </a:stretch>
        </p:blipFill>
        <p:spPr>
          <a:xfrm>
            <a:off x="1030419" y="1399296"/>
            <a:ext cx="10131163" cy="5170206"/>
          </a:xfrm>
          <a:prstGeom prst="rect">
            <a:avLst/>
          </a:prstGeom>
          <a:ln w="28575">
            <a:solidFill>
              <a:srgbClr val="F08621"/>
            </a:solidFill>
          </a:ln>
        </p:spPr>
      </p:pic>
      <p:pic>
        <p:nvPicPr>
          <p:cNvPr id="6" name="Graphic 5" descr="Teacher with solid fill">
            <a:extLst>
              <a:ext uri="{FF2B5EF4-FFF2-40B4-BE49-F238E27FC236}">
                <a16:creationId xmlns:a16="http://schemas.microsoft.com/office/drawing/2014/main" id="{AAF1C73B-5638-BB03-8622-794AD3B4AC2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2" name="Graphic 1" descr="Meeting with solid fill">
            <a:extLst>
              <a:ext uri="{FF2B5EF4-FFF2-40B4-BE49-F238E27FC236}">
                <a16:creationId xmlns:a16="http://schemas.microsoft.com/office/drawing/2014/main" id="{3EFDB310-E24C-38ED-880F-D520033C680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957434" y="243308"/>
            <a:ext cx="914400" cy="914400"/>
          </a:xfrm>
          <a:prstGeom prst="rect">
            <a:avLst/>
          </a:prstGeom>
        </p:spPr>
      </p:pic>
    </p:spTree>
    <p:extLst>
      <p:ext uri="{BB962C8B-B14F-4D97-AF65-F5344CB8AC3E}">
        <p14:creationId xmlns:p14="http://schemas.microsoft.com/office/powerpoint/2010/main" val="15195276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5869</TotalTime>
  <Words>2070</Words>
  <Application>Microsoft Office PowerPoint</Application>
  <PresentationFormat>Widescreen</PresentationFormat>
  <Paragraphs>120</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Tahoma</vt:lpstr>
      <vt:lpstr>Office Theme</vt:lpstr>
      <vt:lpstr>The importance of sleep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Sleep</dc:title>
  <dc:creator>Emmet Major</dc:creator>
  <cp:lastModifiedBy>Emmet Major</cp:lastModifiedBy>
  <cp:revision>11</cp:revision>
  <dcterms:created xsi:type="dcterms:W3CDTF">2022-11-06T18:54:54Z</dcterms:created>
  <dcterms:modified xsi:type="dcterms:W3CDTF">2023-12-04T05:39:52Z</dcterms:modified>
</cp:coreProperties>
</file>